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media/image7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3"/>
  </p:sldMasterIdLst>
  <p:notesMasterIdLst>
    <p:notesMasterId r:id="rId8"/>
  </p:notesMasterIdLst>
  <p:sldIdLst>
    <p:sldId id="311" r:id="rId4"/>
    <p:sldId id="337" r:id="rId5"/>
    <p:sldId id="322" r:id="rId6"/>
    <p:sldId id="349" r:id="rId7"/>
    <p:sldId id="350" r:id="rId9"/>
    <p:sldId id="351" r:id="rId10"/>
    <p:sldId id="338" r:id="rId11"/>
    <p:sldId id="325" r:id="rId12"/>
    <p:sldId id="339" r:id="rId13"/>
    <p:sldId id="332" r:id="rId14"/>
    <p:sldId id="340" r:id="rId15"/>
    <p:sldId id="354" r:id="rId16"/>
    <p:sldId id="353" r:id="rId17"/>
    <p:sldId id="333" r:id="rId18"/>
    <p:sldId id="336" r:id="rId19"/>
    <p:sldId id="343" r:id="rId20"/>
    <p:sldId id="321" r:id="rId21"/>
  </p:sldIdLst>
  <p:sldSz cx="12192000" cy="6858000"/>
  <p:notesSz cx="6858000" cy="9144000"/>
  <p:embeddedFontLst>
    <p:embeddedFont>
      <p:font typeface="仿宋" pitchFamily="49" charset="-122"/>
      <p:regular r:id="rId26"/>
    </p:embeddedFont>
    <p:embeddedFont>
      <p:font typeface="FZCuHeiSongS-B-GB" panose="02000000000000000000" pitchFamily="2" charset="-122"/>
      <p:regular r:id="rId27"/>
    </p:embeddedFont>
    <p:embeddedFont>
      <p:font typeface="黑体" pitchFamily="49" charset="-122"/>
      <p:regular r:id="rId28"/>
    </p:embeddedFont>
    <p:embeddedFont>
      <p:font typeface="微软雅黑" charset="-122"/>
      <p:regular r:id="rId29"/>
    </p:embeddedFont>
    <p:embeddedFont>
      <p:font typeface="等线 Light" charset="0"/>
      <p:regular r:id="rId30"/>
    </p:embeddedFont>
    <p:embeddedFont>
      <p:font typeface="等线" charset="0"/>
      <p:regular r:id="rId3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6" userDrawn="1">
          <p15:clr>
            <a:srgbClr val="A4A3A4"/>
          </p15:clr>
        </p15:guide>
        <p15:guide id="2" pos="380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PS_1623725167" initials="authorId_1219140244" lastIdx="7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0001"/>
    <a:srgbClr val="FFFFFF"/>
    <a:srgbClr val="921E24"/>
    <a:srgbClr val="911E22"/>
    <a:srgbClr val="921E23"/>
    <a:srgbClr val="7F161B"/>
    <a:srgbClr val="9A0000"/>
    <a:srgbClr val="7E18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45"/>
    <p:restoredTop sz="91371"/>
  </p:normalViewPr>
  <p:slideViewPr>
    <p:cSldViewPr snapToGrid="0" showGuides="1">
      <p:cViewPr varScale="1">
        <p:scale>
          <a:sx n="102" d="100"/>
          <a:sy n="102" d="100"/>
        </p:scale>
        <p:origin x="640" y="176"/>
      </p:cViewPr>
      <p:guideLst>
        <p:guide orient="horz" pos="2196"/>
        <p:guide pos="380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1" Type="http://schemas.openxmlformats.org/officeDocument/2006/relationships/font" Target="fonts/font6.fntdata"/><Relationship Id="rId30" Type="http://schemas.openxmlformats.org/officeDocument/2006/relationships/font" Target="fonts/font5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commentAuthors" Target="commentAuthors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dp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jpeg>
</file>

<file path=ppt/media/image5.pn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8BE914-D620-9442-BCCD-51707B6F90D2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A0AB4E-63C4-9548-A330-CCCE1C9D771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0A4BC-35B1-438E-9152-446B9BB83C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05B016-64E1-4432-88BD-C1FDDF8765E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7.sv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9.png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36.png"/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7.png"/><Relationship Id="rId1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8.png"/><Relationship Id="rId1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9.png"/><Relationship Id="rId1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41.jpeg"/><Relationship Id="rId6" Type="http://schemas.openxmlformats.org/officeDocument/2006/relationships/image" Target="../media/image7.svg"/><Relationship Id="rId5" Type="http://schemas.openxmlformats.org/officeDocument/2006/relationships/image" Target="../media/image11.png"/><Relationship Id="rId4" Type="http://schemas.openxmlformats.org/officeDocument/2006/relationships/image" Target="../media/image3.png"/><Relationship Id="rId3" Type="http://schemas.openxmlformats.org/officeDocument/2006/relationships/image" Target="../media/image40.jpe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svg"/><Relationship Id="rId8" Type="http://schemas.openxmlformats.org/officeDocument/2006/relationships/image" Target="../media/image11.png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image" Target="../media/image10.png"/><Relationship Id="rId4" Type="http://schemas.openxmlformats.org/officeDocument/2006/relationships/tags" Target="../tags/tag2.xml"/><Relationship Id="rId3" Type="http://schemas.openxmlformats.org/officeDocument/2006/relationships/image" Target="../media/image9.jpeg"/><Relationship Id="rId2" Type="http://schemas.openxmlformats.org/officeDocument/2006/relationships/tags" Target="../tags/tag1.xml"/><Relationship Id="rId10" Type="http://schemas.openxmlformats.org/officeDocument/2006/relationships/slideLayout" Target="../slideLayouts/slideLayout12.xml"/><Relationship Id="rId1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2.png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5.png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6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矩形 39"/>
          <p:cNvSpPr/>
          <p:nvPr/>
        </p:nvSpPr>
        <p:spPr>
          <a:xfrm>
            <a:off x="6874190" y="0"/>
            <a:ext cx="5342484" cy="693525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-20217" y="-38627"/>
            <a:ext cx="997882" cy="695513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duotone>
              <a:prstClr val="black"/>
              <a:srgbClr val="7E181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Photocopy trans="30000" detail="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7443"/>
          <a:stretch>
            <a:fillRect/>
          </a:stretch>
        </p:blipFill>
        <p:spPr>
          <a:xfrm>
            <a:off x="6888869" y="4832935"/>
            <a:ext cx="5342484" cy="257482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624470" y="1649168"/>
            <a:ext cx="5061247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dirty="0">
                <a:solidFill>
                  <a:schemeClr val="bg1"/>
                </a:solidFill>
                <a:latin typeface="Gill Sans" panose="020B0502020104020203" charset="0"/>
                <a:ea typeface="仿宋" pitchFamily="49" charset="-122"/>
                <a:cs typeface="Gill Sans" panose="020B0502020104020203" charset="0"/>
              </a:rPr>
              <a:t>AI-Powered Math Education Practice at Peking University</a:t>
            </a:r>
            <a:endParaRPr lang="en-US" altLang="zh-CN" sz="4000" dirty="0">
              <a:solidFill>
                <a:schemeClr val="bg1"/>
              </a:solidFill>
              <a:latin typeface="Gill Sans" panose="020B0502020104020203" charset="0"/>
              <a:ea typeface="仿宋" pitchFamily="49" charset="-122"/>
              <a:cs typeface="Gill Sans" panose="020B0502020104020203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174990" y="4023995"/>
            <a:ext cx="3822700" cy="13144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Gill Sans" panose="020B0502020104020203" charset="0"/>
                <a:ea typeface="仿宋" pitchFamily="49" charset="-122"/>
                <a:cs typeface="Gill Sans" panose="020B0502020104020203" charset="0"/>
              </a:rPr>
              <a:t>   Leheng </a:t>
            </a:r>
            <a:r>
              <a:rPr lang="en-US" altLang="zh-CN" sz="2400" dirty="0">
                <a:solidFill>
                  <a:schemeClr val="bg1"/>
                </a:solidFill>
                <a:latin typeface="Gill Sans" panose="020B0502020104020203" charset="0"/>
                <a:ea typeface="仿宋" pitchFamily="49" charset="-122"/>
                <a:cs typeface="Gill Sans" panose="020B0502020104020203" charset="0"/>
                <a:sym typeface="+mn-ea"/>
              </a:rPr>
              <a:t>Chen </a:t>
            </a:r>
            <a:r>
              <a:rPr lang="en-US" altLang="zh-CN" sz="2400" dirty="0">
                <a:solidFill>
                  <a:schemeClr val="bg1"/>
                </a:solidFill>
                <a:latin typeface="Gill Sans" panose="020B0502020104020203" charset="0"/>
                <a:ea typeface="仿宋" pitchFamily="49" charset="-122"/>
                <a:cs typeface="Gill Sans" panose="020B0502020104020203" charset="0"/>
              </a:rPr>
              <a:t> Zihao</a:t>
            </a:r>
            <a:r>
              <a:rPr lang="en-US" altLang="zh-CN" sz="2400" dirty="0">
                <a:solidFill>
                  <a:schemeClr val="bg1"/>
                </a:solidFill>
                <a:latin typeface="Gill Sans" panose="020B0502020104020203" charset="0"/>
                <a:ea typeface="仿宋" pitchFamily="49" charset="-122"/>
                <a:cs typeface="Gill Sans" panose="020B0502020104020203" charset="0"/>
                <a:sym typeface="+mn-ea"/>
              </a:rPr>
              <a:t> Liu </a:t>
            </a:r>
            <a:endParaRPr lang="en-US" altLang="zh-CN" sz="2400" dirty="0">
              <a:solidFill>
                <a:schemeClr val="bg1"/>
              </a:solidFill>
              <a:latin typeface="Gill Sans" panose="020B0502020104020203" charset="0"/>
              <a:ea typeface="仿宋" pitchFamily="49" charset="-122"/>
              <a:cs typeface="Gill Sans" panose="020B0502020104020203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9439238" y="4502675"/>
            <a:ext cx="21542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2025.</a:t>
            </a:r>
            <a:r>
              <a:rPr lang="en-US" sz="20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rPr>
              <a:t>9</a:t>
            </a:r>
            <a:endParaRPr lang="en-US" sz="2000" dirty="0">
              <a:solidFill>
                <a:schemeClr val="bg1"/>
              </a:solidFill>
              <a:latin typeface="FZCuHeiSongS-B-GB" panose="02000000000000000000" pitchFamily="2" charset="-122"/>
              <a:ea typeface="FZCuHeiSongS-B-GB" panose="02000000000000000000" pitchFamily="2" charset="-122"/>
              <a:cs typeface="字魂105号-简雅黑" panose="00000500000000000000" pitchFamily="2" charset="-122"/>
            </a:endParaRPr>
          </a:p>
        </p:txBody>
      </p:sp>
      <p:pic>
        <p:nvPicPr>
          <p:cNvPr id="43" name="图片 4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0868" y="518989"/>
            <a:ext cx="1758315" cy="4953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1610" y="3978910"/>
            <a:ext cx="4867910" cy="92265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rcRect r="74353"/>
          <a:stretch>
            <a:fillRect/>
          </a:stretch>
        </p:blipFill>
        <p:spPr>
          <a:xfrm>
            <a:off x="977900" y="1550035"/>
            <a:ext cx="1485265" cy="18415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2552700" y="1993900"/>
            <a:ext cx="4137660" cy="203009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6600">
                <a:ln w="19050">
                  <a:solidFill>
                    <a:srgbClr val="C00000"/>
                  </a:solidFill>
                </a:ln>
                <a:solidFill>
                  <a:srgbClr val="9A0001"/>
                </a:solidFill>
                <a:latin typeface="Gill Sans" panose="020B0502020104020203" charset="0"/>
                <a:cs typeface="Gill Sans" panose="020B0502020104020203" charset="0"/>
              </a:rPr>
              <a:t>PKU-Quest</a:t>
            </a:r>
            <a:endParaRPr lang="en-US" altLang="zh-CN" sz="6000">
              <a:ln w="19050">
                <a:solidFill>
                  <a:srgbClr val="C00000"/>
                </a:solidFill>
              </a:ln>
              <a:solidFill>
                <a:srgbClr val="9A0001"/>
              </a:solidFill>
              <a:latin typeface="Gill Sans" panose="020B0502020104020203" charset="0"/>
              <a:cs typeface="Gill Sans" panose="020B0502020104020203" charset="0"/>
            </a:endParaRPr>
          </a:p>
          <a:p>
            <a:pPr algn="ctr"/>
            <a:endParaRPr lang="en-US" altLang="zh-CN" sz="6000">
              <a:ln w="19050">
                <a:solidFill>
                  <a:srgbClr val="C00000"/>
                </a:solidFill>
              </a:ln>
              <a:solidFill>
                <a:srgbClr val="9A0001"/>
              </a:solidFill>
              <a:latin typeface="Gill Sans" panose="020B0502020104020203" charset="0"/>
              <a:cs typeface="Gill Sans" panose="020B0502020104020203" charset="0"/>
            </a:endParaRPr>
          </a:p>
        </p:txBody>
      </p:sp>
      <p:pic>
        <p:nvPicPr>
          <p:cNvPr id="5" name="图形 6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10725" t="24758" r="9895" b="28804"/>
          <a:stretch>
            <a:fillRect/>
          </a:stretch>
        </p:blipFill>
        <p:spPr>
          <a:xfrm>
            <a:off x="2686685" y="4901565"/>
            <a:ext cx="2478405" cy="10877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937811" y="232833"/>
            <a:ext cx="883056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Math Tutor: Hallucination-Free </a:t>
            </a:r>
            <a:endParaRPr lang="en-US" altLang="zh-CN" sz="3600" dirty="0">
              <a:latin typeface="Gill Sans" panose="020B0502020104020203" charset="0"/>
              <a:ea typeface="黑体" pitchFamily="49" charset="-122"/>
              <a:cs typeface="Gill Sans" panose="020B0502020104020203" charset="0"/>
            </a:endParaRPr>
          </a:p>
          <a:p>
            <a:r>
              <a:rPr lang="en-US" altLang="zh-CN" sz="36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Heuristic Problem-Solving Assistance</a:t>
            </a:r>
            <a:endParaRPr lang="en-US" altLang="zh-CN" sz="3600" dirty="0">
              <a:latin typeface="Gill Sans" panose="020B0502020104020203" charset="0"/>
              <a:ea typeface="黑体" pitchFamily="49" charset="-122"/>
              <a:cs typeface="Gill Sans" panose="020B0502020104020203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6712585" y="1431925"/>
            <a:ext cx="549910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4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Embedding Human-Annotated Correct Answers— Ensuring Answer Accuracy</a:t>
            </a:r>
            <a:endParaRPr lang="en-US" altLang="zh-CN" sz="2400" dirty="0">
              <a:latin typeface="Gill Sans" panose="020B0502020104020203" charset="0"/>
              <a:ea typeface="黑体" pitchFamily="49" charset="-122"/>
              <a:cs typeface="Gill Sans" panose="020B0502020104020203" charset="0"/>
            </a:endParaRPr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400" dirty="0">
                <a:solidFill>
                  <a:srgbClr val="FF0000"/>
                </a:solidFill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Heuristic Guidance</a:t>
            </a:r>
            <a:r>
              <a:rPr lang="en-US" altLang="zh-CN" sz="24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— Enabling Students to Solve Independently</a:t>
            </a:r>
            <a:endParaRPr lang="en-US" altLang="zh-CN" sz="2400" dirty="0">
              <a:latin typeface="Gill Sans" panose="020B0502020104020203" charset="0"/>
              <a:ea typeface="黑体" pitchFamily="49" charset="-122"/>
              <a:cs typeface="Gill Sans" panose="020B0502020104020203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" y="1880870"/>
            <a:ext cx="6645910" cy="426148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8030" y="3841115"/>
            <a:ext cx="4727575" cy="28289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35635" y="1687830"/>
            <a:ext cx="3672205" cy="1015365"/>
          </a:xfrm>
          <a:prstGeom prst="rect">
            <a:avLst/>
          </a:prstGeom>
          <a:solidFill>
            <a:schemeClr val="bg1"/>
          </a:solidFill>
          <a:ln w="28575">
            <a:solidFill>
              <a:srgbClr val="9A000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wrap="square">
            <a:noAutofit/>
          </a:bodyPr>
          <a:p>
            <a:r>
              <a:rPr lang="en-US" altLang="zh-CN" sz="2400">
                <a:latin typeface="Gill Sans" panose="020B0502020104020203" charset="0"/>
                <a:cs typeface="Gill Sans" panose="020B0502020104020203" charset="0"/>
              </a:rPr>
              <a:t>"H</a:t>
            </a:r>
            <a:r>
              <a:rPr lang="en-US" altLang="zh-CN" sz="2000">
                <a:latin typeface="Gill Sans" panose="020B0502020104020203" charset="0"/>
                <a:cs typeface="Gill Sans" panose="020B0502020104020203" charset="0"/>
              </a:rPr>
              <a:t>ow would you use derivatives to determine the monotonicity of a function on a given interval?"</a:t>
            </a:r>
            <a:endParaRPr lang="en-US" altLang="zh-CN" sz="2000">
              <a:latin typeface="Gill Sans" panose="020B0502020104020203" charset="0"/>
              <a:cs typeface="Gill Sans" panose="020B0502020104020203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987165" y="3189605"/>
            <a:ext cx="1953260" cy="276225"/>
          </a:xfrm>
          <a:prstGeom prst="rect">
            <a:avLst/>
          </a:prstGeom>
          <a:noFill/>
          <a:ln w="19050">
            <a:solidFill>
              <a:srgbClr val="9A0001"/>
            </a:solidFill>
          </a:ln>
        </p:spPr>
        <p:txBody>
          <a:bodyPr wrap="square" rtlCol="0">
            <a:noAutofit/>
          </a:bodyPr>
          <a:p>
            <a:endParaRPr lang="zh-CN" altLang="en-US">
              <a:solidFill>
                <a:srgbClr val="9A0001"/>
              </a:solidFill>
            </a:endParaRPr>
          </a:p>
        </p:txBody>
      </p:sp>
      <p:cxnSp>
        <p:nvCxnSpPr>
          <p:cNvPr id="10" name="直接箭头连接符 9"/>
          <p:cNvCxnSpPr>
            <a:stCxn id="8" idx="1"/>
          </p:cNvCxnSpPr>
          <p:nvPr/>
        </p:nvCxnSpPr>
        <p:spPr>
          <a:xfrm flipH="1" flipV="1">
            <a:off x="3459480" y="2782570"/>
            <a:ext cx="527685" cy="545465"/>
          </a:xfrm>
          <a:prstGeom prst="straightConnector1">
            <a:avLst/>
          </a:prstGeom>
          <a:ln w="19050">
            <a:solidFill>
              <a:srgbClr val="9A000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3987165" y="4558030"/>
            <a:ext cx="1953260" cy="513080"/>
          </a:xfrm>
          <a:prstGeom prst="rect">
            <a:avLst/>
          </a:prstGeom>
          <a:noFill/>
          <a:ln w="19050">
            <a:solidFill>
              <a:srgbClr val="9A0001"/>
            </a:solidFill>
          </a:ln>
        </p:spPr>
        <p:txBody>
          <a:bodyPr wrap="square" rtlCol="0">
            <a:noAutofit/>
          </a:bodyPr>
          <a:p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07035" y="5521960"/>
            <a:ext cx="4129405" cy="706755"/>
          </a:xfrm>
          <a:prstGeom prst="rect">
            <a:avLst/>
          </a:prstGeom>
          <a:solidFill>
            <a:schemeClr val="bg1"/>
          </a:solidFill>
          <a:ln w="28575">
            <a:solidFill>
              <a:srgbClr val="9A0001"/>
            </a:solidFill>
          </a:ln>
        </p:spPr>
        <p:txBody>
          <a:bodyPr wrap="square">
            <a:spAutoFit/>
          </a:bodyPr>
          <a:p>
            <a:r>
              <a:rPr lang="en-US" altLang="zh-CN" sz="2000">
                <a:latin typeface="Gill Sans" panose="020B0502020104020203" charset="0"/>
                <a:cs typeface="Gill Sans" panose="020B0502020104020203" charset="0"/>
              </a:rPr>
              <a:t>"Can you try selecting some test points... to check the monotonicity?"</a:t>
            </a:r>
            <a:endParaRPr lang="en-US" altLang="zh-CN" sz="2000">
              <a:latin typeface="Gill Sans" panose="020B0502020104020203" charset="0"/>
              <a:cs typeface="Gill Sans" panose="020B0502020104020203" charset="0"/>
            </a:endParaRPr>
          </a:p>
        </p:txBody>
      </p:sp>
      <p:cxnSp>
        <p:nvCxnSpPr>
          <p:cNvPr id="13" name="直接箭头连接符 12"/>
          <p:cNvCxnSpPr/>
          <p:nvPr/>
        </p:nvCxnSpPr>
        <p:spPr>
          <a:xfrm flipH="1">
            <a:off x="3350895" y="4754880"/>
            <a:ext cx="636270" cy="715010"/>
          </a:xfrm>
          <a:prstGeom prst="straightConnector1">
            <a:avLst/>
          </a:prstGeom>
          <a:ln w="19050">
            <a:solidFill>
              <a:srgbClr val="9A000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6" grpId="1" animBg="1"/>
      <p:bldP spid="8" grpId="1" animBg="1"/>
      <p:bldP spid="12" grpId="0" animBg="1"/>
      <p:bldP spid="11" grpId="0" animBg="1"/>
      <p:bldP spid="12" grpId="1" animBg="1"/>
      <p:bldP spid="11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937811" y="486198"/>
            <a:ext cx="88305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AI-Driven Digital Textbooks</a:t>
            </a:r>
            <a:endParaRPr lang="en-US" altLang="zh-CN" sz="3600" dirty="0">
              <a:latin typeface="Gill Sans" panose="020B0502020104020203" charset="0"/>
              <a:ea typeface="黑体" pitchFamily="49" charset="-122"/>
              <a:cs typeface="Gill Sans" panose="020B0502020104020203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895" y="1201420"/>
            <a:ext cx="10442575" cy="55181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978451" y="232833"/>
            <a:ext cx="883056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>
                <a:latin typeface="Gill Sans" panose="020B0502020104020203" charset="0"/>
                <a:cs typeface="Gill Sans" panose="020B0502020104020203" charset="0"/>
                <a:sym typeface="+mn-ea"/>
              </a:rPr>
              <a:t>AIBOOKS: A </a:t>
            </a:r>
            <a:r>
              <a:rPr lang="en-US" altLang="zh-CN" sz="3600">
                <a:solidFill>
                  <a:schemeClr val="tx1"/>
                </a:solidFill>
                <a:latin typeface="Gill Sans" panose="020B0502020104020203" charset="0"/>
                <a:cs typeface="Gill Sans" panose="020B0502020104020203" charset="0"/>
                <a:sym typeface="+mn-ea"/>
              </a:rPr>
              <a:t>living course material</a:t>
            </a:r>
            <a:r>
              <a:rPr lang="en-US" altLang="zh-CN" sz="3600">
                <a:latin typeface="Gill Sans" panose="020B0502020104020203" charset="0"/>
                <a:cs typeface="Gill Sans" panose="020B0502020104020203" charset="0"/>
                <a:sym typeface="+mn-ea"/>
              </a:rPr>
              <a:t> </a:t>
            </a:r>
            <a:br>
              <a:rPr lang="en-US" altLang="zh-CN" sz="3600">
                <a:latin typeface="Gill Sans" panose="020B0502020104020203" charset="0"/>
                <a:cs typeface="Gill Sans" panose="020B0502020104020203" charset="0"/>
                <a:sym typeface="+mn-ea"/>
              </a:rPr>
            </a:br>
            <a:r>
              <a:rPr lang="en-US" altLang="zh-CN" sz="3600">
                <a:latin typeface="Gill Sans" panose="020B0502020104020203" charset="0"/>
                <a:cs typeface="Gill Sans" panose="020B0502020104020203" charset="0"/>
                <a:sym typeface="+mn-ea"/>
              </a:rPr>
              <a:t>that evolves continuously</a:t>
            </a:r>
            <a:endParaRPr lang="en-US" altLang="zh-CN" sz="3600" dirty="0">
              <a:latin typeface="Gill Sans" panose="020B0502020104020203" charset="0"/>
              <a:ea typeface="黑体" pitchFamily="49" charset="-122"/>
              <a:cs typeface="Gill Sans" panose="020B0502020104020203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33680" y="5265420"/>
            <a:ext cx="11869420" cy="1866265"/>
          </a:xfrm>
          <a:prstGeom prst="rect">
            <a:avLst/>
          </a:prstGeom>
        </p:spPr>
        <p:txBody>
          <a:bodyPr wrap="square">
            <a:noAutofit/>
          </a:bodyPr>
          <a:p>
            <a:r>
              <a:rPr lang="zh-CN" altLang="en-US" sz="2400">
                <a:latin typeface="Gill Sans" panose="020B0502020104020203" charset="0"/>
                <a:cs typeface="Gill Sans" panose="020B0502020104020203" charset="0"/>
              </a:rPr>
              <a:t>🏋️</a:t>
            </a:r>
            <a:r>
              <a:rPr lang="en-US" altLang="zh-CN" sz="2400">
                <a:latin typeface="Gill Sans" panose="020B0502020104020203" charset="0"/>
                <a:cs typeface="Gill Sans" panose="020B0502020104020203" charset="0"/>
              </a:rPr>
              <a:t>Instructor Contributions: Teachers can </a:t>
            </a:r>
            <a:r>
              <a:rPr lang="en-US" altLang="zh-CN" sz="2400">
                <a:solidFill>
                  <a:srgbClr val="FF0000"/>
                </a:solidFill>
                <a:latin typeface="Gill Sans" panose="020B0502020104020203" charset="0"/>
                <a:cs typeface="Gill Sans" panose="020B0502020104020203" charset="0"/>
              </a:rPr>
              <a:t>update and supplement</a:t>
            </a:r>
            <a:r>
              <a:rPr lang="en-US" altLang="zh-CN" sz="2400">
                <a:latin typeface="Gill Sans" panose="020B0502020104020203" charset="0"/>
                <a:cs typeface="Gill Sans" panose="020B0502020104020203" charset="0"/>
              </a:rPr>
              <a:t> the latest scientific and technological advances in real time.</a:t>
            </a:r>
            <a:endParaRPr lang="en-US" altLang="zh-CN" sz="2400">
              <a:latin typeface="Gill Sans" panose="020B0502020104020203" charset="0"/>
              <a:cs typeface="Gill Sans" panose="020B0502020104020203" charset="0"/>
            </a:endParaRPr>
          </a:p>
          <a:p>
            <a:r>
              <a:rPr lang="zh-CN" altLang="en-US" sz="2400">
                <a:latin typeface="Gill Sans" panose="020B0502020104020203" charset="0"/>
                <a:cs typeface="Gill Sans" panose="020B0502020104020203" charset="0"/>
              </a:rPr>
              <a:t>🤝</a:t>
            </a:r>
            <a:r>
              <a:rPr lang="en-US" altLang="zh-CN" sz="2400">
                <a:latin typeface="Gill Sans" panose="020B0502020104020203" charset="0"/>
                <a:cs typeface="Gill Sans" panose="020B0502020104020203" charset="0"/>
              </a:rPr>
              <a:t>Student–AI Collaboration: Students and the AI assistant co-create a </a:t>
            </a:r>
            <a:r>
              <a:rPr lang="en-US" altLang="zh-CN" sz="2400">
                <a:solidFill>
                  <a:srgbClr val="FF0000"/>
                </a:solidFill>
                <a:latin typeface="Gill Sans" panose="020B0502020104020203" charset="0"/>
                <a:cs typeface="Gill Sans" panose="020B0502020104020203" charset="0"/>
              </a:rPr>
              <a:t>discussion community</a:t>
            </a:r>
            <a:r>
              <a:rPr lang="en-US" altLang="zh-CN" sz="2400">
                <a:latin typeface="Gill Sans" panose="020B0502020104020203" charset="0"/>
                <a:cs typeface="Gill Sans" panose="020B0502020104020203" charset="0"/>
              </a:rPr>
              <a:t>, leaving a </a:t>
            </a:r>
            <a:r>
              <a:rPr lang="en-US" altLang="zh-CN" sz="2400">
                <a:solidFill>
                  <a:srgbClr val="FF0000"/>
                </a:solidFill>
                <a:latin typeface="Gill Sans" panose="020B0502020104020203" charset="0"/>
                <a:cs typeface="Gill Sans" panose="020B0502020104020203" charset="0"/>
              </a:rPr>
              <a:t>traceable record</a:t>
            </a:r>
            <a:r>
              <a:rPr lang="en-US" altLang="zh-CN" sz="2400">
                <a:latin typeface="Gill Sans" panose="020B0502020104020203" charset="0"/>
                <a:cs typeface="Gill Sans" panose="020B0502020104020203" charset="0"/>
              </a:rPr>
              <a:t> of the course.</a:t>
            </a:r>
            <a:endParaRPr lang="en-US" altLang="zh-CN" sz="2400">
              <a:latin typeface="Gill Sans" panose="020B0502020104020203" charset="0"/>
              <a:cs typeface="Gill Sans" panose="020B0502020104020203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805" y="1817370"/>
            <a:ext cx="5972175" cy="306324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rcRect l="64922"/>
          <a:stretch>
            <a:fillRect/>
          </a:stretch>
        </p:blipFill>
        <p:spPr>
          <a:xfrm>
            <a:off x="6501765" y="1201420"/>
            <a:ext cx="2572385" cy="405003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5115" y="1346835"/>
            <a:ext cx="2572385" cy="93916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64295" y="2439670"/>
            <a:ext cx="2977515" cy="28117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18490" y="5963285"/>
            <a:ext cx="11213465" cy="521335"/>
          </a:xfrm>
          <a:prstGeom prst="rect">
            <a:avLst/>
          </a:prstGeom>
        </p:spPr>
        <p:txBody>
          <a:bodyPr wrap="square">
            <a:noAutofit/>
          </a:bodyPr>
          <a:p>
            <a:pPr indent="0" algn="ctr">
              <a:buFont typeface="Arial" panose="020B0604020202090204" pitchFamily="34" charset="0"/>
              <a:buNone/>
            </a:pPr>
            <a:r>
              <a:rPr lang="zh-CN" altLang="en-US" sz="2400">
                <a:latin typeface="Gill Sans" panose="020B0502020104020203" charset="0"/>
                <a:cs typeface="Gill Sans" panose="020B0502020104020203" charset="0"/>
              </a:rPr>
              <a:t>🎥 </a:t>
            </a:r>
            <a:r>
              <a:rPr lang="en-US" altLang="zh-CN" sz="2400">
                <a:latin typeface="Gill Sans" panose="020B0502020104020203" charset="0"/>
                <a:cs typeface="Gill Sans" panose="020B0502020104020203" charset="0"/>
              </a:rPr>
              <a:t> Multimodal Presentation: Seamless support for </a:t>
            </a:r>
            <a:r>
              <a:rPr lang="en-US" altLang="zh-CN" sz="2400">
                <a:solidFill>
                  <a:srgbClr val="FF0000"/>
                </a:solidFill>
                <a:latin typeface="Gill Sans" panose="020B0502020104020203" charset="0"/>
                <a:cs typeface="Gill Sans" panose="020B0502020104020203" charset="0"/>
              </a:rPr>
              <a:t>formulas, images, videos, and code</a:t>
            </a:r>
            <a:endParaRPr lang="en-US" altLang="zh-CN" sz="2400">
              <a:solidFill>
                <a:srgbClr val="FF0000"/>
              </a:solidFill>
              <a:latin typeface="Gill Sans" panose="020B0502020104020203" charset="0"/>
              <a:cs typeface="Gill Sans" panose="020B0502020104020203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78451" y="232833"/>
            <a:ext cx="883056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latin typeface="Gill Sans" panose="020B0502020104020203" charset="0"/>
                <a:cs typeface="Gill Sans" panose="020B0502020104020203" charset="0"/>
                <a:sym typeface="+mn-ea"/>
              </a:rPr>
              <a:t>AIBOOKS: A </a:t>
            </a:r>
            <a:r>
              <a:rPr lang="en-US" altLang="zh-CN" sz="3600">
                <a:solidFill>
                  <a:schemeClr val="tx1"/>
                </a:solidFill>
                <a:latin typeface="Gill Sans" panose="020B0502020104020203" charset="0"/>
                <a:cs typeface="Gill Sans" panose="020B0502020104020203" charset="0"/>
                <a:sym typeface="+mn-ea"/>
              </a:rPr>
              <a:t>living course material</a:t>
            </a:r>
            <a:r>
              <a:rPr lang="en-US" altLang="zh-CN" sz="3600">
                <a:latin typeface="Gill Sans" panose="020B0502020104020203" charset="0"/>
                <a:cs typeface="Gill Sans" panose="020B0502020104020203" charset="0"/>
                <a:sym typeface="+mn-ea"/>
              </a:rPr>
              <a:t> </a:t>
            </a:r>
            <a:br>
              <a:rPr lang="en-US" altLang="zh-CN" sz="3600">
                <a:latin typeface="Gill Sans" panose="020B0502020104020203" charset="0"/>
                <a:cs typeface="Gill Sans" panose="020B0502020104020203" charset="0"/>
                <a:sym typeface="+mn-ea"/>
              </a:rPr>
            </a:br>
            <a:r>
              <a:rPr lang="en-US" altLang="zh-CN" sz="3600">
                <a:latin typeface="Gill Sans" panose="020B0502020104020203" charset="0"/>
                <a:cs typeface="Gill Sans" panose="020B0502020104020203" charset="0"/>
                <a:sym typeface="+mn-ea"/>
              </a:rPr>
              <a:t>that evolves continuously</a:t>
            </a:r>
            <a:endParaRPr lang="en-US" altLang="zh-CN" sz="3600" dirty="0">
              <a:latin typeface="Gill Sans" panose="020B0502020104020203" charset="0"/>
              <a:ea typeface="黑体" pitchFamily="49" charset="-122"/>
              <a:cs typeface="Gill Sans" panose="020B0502020104020203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490" y="1607185"/>
            <a:ext cx="2576830" cy="418020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905" y="1644015"/>
            <a:ext cx="3278505" cy="417957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8750" y="1201420"/>
            <a:ext cx="3362960" cy="46666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993056" y="232833"/>
            <a:ext cx="883056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EduBridge: Smart Bridging Courses </a:t>
            </a:r>
            <a:br>
              <a:rPr lang="en-US" altLang="zh-CN" sz="36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</a:br>
            <a:r>
              <a:rPr lang="en-US" altLang="zh-CN" sz="36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to Bridge High School and University</a:t>
            </a:r>
            <a:endParaRPr lang="en-US" altLang="zh-CN" sz="3600" dirty="0">
              <a:latin typeface="Gill Sans" panose="020B0502020104020203" charset="0"/>
              <a:ea typeface="黑体" pitchFamily="49" charset="-122"/>
              <a:cs typeface="Gill Sans" panose="020B0502020104020203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l="9286"/>
          <a:stretch>
            <a:fillRect/>
          </a:stretch>
        </p:blipFill>
        <p:spPr>
          <a:xfrm>
            <a:off x="384175" y="1645285"/>
            <a:ext cx="7269480" cy="390334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806690" y="1754505"/>
            <a:ext cx="4304665" cy="2030095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lnSpc>
                <a:spcPct val="100000"/>
              </a:lnSpc>
            </a:pPr>
            <a:r>
              <a:rPr lang="en-US" altLang="zh-CN" i="1">
                <a:latin typeface="Gill Sans" panose="020B0502020104020203" charset="0"/>
                <a:cs typeface="Gill Sans" panose="020B0502020104020203" charset="0"/>
              </a:rPr>
              <a:t>Contents (Selected)</a:t>
            </a:r>
            <a:endParaRPr lang="en-US" altLang="zh-CN" i="1">
              <a:latin typeface="Gill Sans" panose="020B0502020104020203" charset="0"/>
              <a:cs typeface="Gill Sans" panose="020B0502020104020203" charset="0"/>
            </a:endParaRPr>
          </a:p>
          <a:p>
            <a:pPr>
              <a:lnSpc>
                <a:spcPct val="100000"/>
              </a:lnSpc>
            </a:pPr>
            <a:r>
              <a:rPr lang="en-US" altLang="zh-CN" i="1">
                <a:latin typeface="Gill Sans" panose="020B0502020104020203" charset="0"/>
                <a:cs typeface="Gill Sans" panose="020B0502020104020203" charset="0"/>
              </a:rPr>
              <a:t>Advanced Mathematics Bridging Course</a:t>
            </a:r>
            <a:endParaRPr lang="en-US" altLang="zh-CN" i="1">
              <a:latin typeface="Gill Sans" panose="020B0502020104020203" charset="0"/>
              <a:cs typeface="Gill Sans" panose="020B0502020104020203" charset="0"/>
            </a:endParaRPr>
          </a:p>
          <a:p>
            <a:pPr>
              <a:lnSpc>
                <a:spcPct val="100000"/>
              </a:lnSpc>
              <a:buAutoNum type="arabicPeriod"/>
            </a:pPr>
            <a:r>
              <a:rPr lang="en-US" altLang="zh-CN" i="1">
                <a:latin typeface="Gill Sans" panose="020B0502020104020203" charset="0"/>
                <a:cs typeface="Gill Sans" panose="020B0502020104020203" charset="0"/>
              </a:rPr>
              <a:t>From High School Mathematics to University Mathematics</a:t>
            </a:r>
            <a:endParaRPr lang="en-US" altLang="zh-CN" i="1">
              <a:latin typeface="Gill Sans" panose="020B0502020104020203" charset="0"/>
              <a:cs typeface="Gill Sans" panose="020B0502020104020203" charset="0"/>
            </a:endParaRPr>
          </a:p>
          <a:p>
            <a:pPr>
              <a:lnSpc>
                <a:spcPct val="100000"/>
              </a:lnSpc>
              <a:buAutoNum type="arabicPeriod"/>
            </a:pPr>
            <a:r>
              <a:rPr lang="en-US" altLang="zh-CN" i="1">
                <a:latin typeface="Gill Sans" panose="020B0502020104020203" charset="0"/>
                <a:cs typeface="Gill Sans" panose="020B0502020104020203" charset="0"/>
              </a:rPr>
              <a:t>Equations and Inequalities</a:t>
            </a:r>
            <a:endParaRPr lang="en-US" altLang="zh-CN" i="1">
              <a:latin typeface="Gill Sans" panose="020B0502020104020203" charset="0"/>
              <a:cs typeface="Gill Sans" panose="020B0502020104020203" charset="0"/>
            </a:endParaRPr>
          </a:p>
          <a:p>
            <a:pPr>
              <a:lnSpc>
                <a:spcPct val="100000"/>
              </a:lnSpc>
              <a:buAutoNum type="arabicPeriod"/>
            </a:pPr>
            <a:r>
              <a:rPr lang="en-US" altLang="zh-CN" i="1">
                <a:latin typeface="Gill Sans" panose="020B0502020104020203" charset="0"/>
                <a:cs typeface="Gill Sans" panose="020B0502020104020203" charset="0"/>
              </a:rPr>
              <a:t>Polar coordinates</a:t>
            </a:r>
            <a:endParaRPr lang="en-US" altLang="zh-CN" i="1">
              <a:latin typeface="Gill Sans" panose="020B0502020104020203" charset="0"/>
              <a:cs typeface="Gill Sans" panose="020B0502020104020203" charset="0"/>
            </a:endParaRPr>
          </a:p>
          <a:p>
            <a:pPr>
              <a:lnSpc>
                <a:spcPct val="100000"/>
              </a:lnSpc>
              <a:buAutoNum type="arabicPeriod"/>
            </a:pPr>
            <a:r>
              <a:rPr lang="en-US" altLang="zh-CN" i="1">
                <a:latin typeface="Gill Sans" panose="020B0502020104020203" charset="0"/>
                <a:cs typeface="Gill Sans" panose="020B0502020104020203" charset="0"/>
              </a:rPr>
              <a:t>... ...</a:t>
            </a:r>
            <a:endParaRPr lang="en-US" altLang="zh-CN" i="1">
              <a:latin typeface="Gill Sans" panose="020B0502020104020203" charset="0"/>
              <a:cs typeface="Gill Sans" panose="020B0502020104020203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29335" y="5473065"/>
            <a:ext cx="20777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32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  <a:sym typeface="+mn-ea"/>
              </a:rPr>
              <a:t>1,066</a:t>
            </a:r>
            <a:endParaRPr lang="en-US" altLang="zh-CN" sz="3200" dirty="0">
              <a:latin typeface="Gill Sans" panose="020B0502020104020203" charset="0"/>
              <a:ea typeface="黑体" pitchFamily="49" charset="-122"/>
              <a:cs typeface="Gill Sans" panose="020B0502020104020203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88950" y="5992495"/>
            <a:ext cx="3159125" cy="398780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en-US" altLang="zh-CN" sz="2000" i="1">
                <a:latin typeface="Gill Sans" panose="020B0502020104020203" charset="0"/>
                <a:cs typeface="Gill Sans" panose="020B0502020104020203" charset="0"/>
              </a:rPr>
              <a:t>freshmen users</a:t>
            </a:r>
            <a:endParaRPr lang="en-US" altLang="zh-CN" sz="2000" i="1">
              <a:latin typeface="Gill Sans" panose="020B0502020104020203" charset="0"/>
              <a:cs typeface="Gill Sans" panose="020B0502020104020203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956685" y="5473065"/>
            <a:ext cx="289941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sz="32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  <a:sym typeface="+mn-ea"/>
              </a:rPr>
              <a:t>13,423</a:t>
            </a:r>
            <a:endParaRPr lang="en-US" altLang="zh-CN" sz="3200" dirty="0">
              <a:latin typeface="Gill Sans" panose="020B0502020104020203" charset="0"/>
              <a:ea typeface="黑体" pitchFamily="49" charset="-122"/>
              <a:cs typeface="Gill Sans" panose="020B0502020104020203" charset="0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195320" y="6021070"/>
            <a:ext cx="442214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sz="2000" i="1">
                <a:latin typeface="Gill Sans" panose="020B0502020104020203" charset="0"/>
                <a:cs typeface="Gill Sans" panose="020B0502020104020203" charset="0"/>
                <a:sym typeface="+mn-ea"/>
              </a:rPr>
              <a:t>completed bridge lessons</a:t>
            </a:r>
            <a:br>
              <a:rPr lang="en-US" altLang="zh-CN" sz="2000" i="1">
                <a:latin typeface="Gill Sans" panose="020B0502020104020203" charset="0"/>
                <a:cs typeface="Gill Sans" panose="020B0502020104020203" charset="0"/>
                <a:sym typeface="+mn-ea"/>
              </a:rPr>
            </a:br>
            <a:r>
              <a:rPr lang="en-US" altLang="zh-CN" sz="2000" i="1">
                <a:latin typeface="Gill Sans" panose="020B0502020104020203" charset="0"/>
                <a:cs typeface="Gill Sans" panose="020B0502020104020203" charset="0"/>
                <a:sym typeface="+mn-ea"/>
              </a:rPr>
              <a:t>avg. 12.6 per freshmen Within 10 days </a:t>
            </a:r>
            <a:endParaRPr lang="en-US" altLang="zh-CN" sz="2000" i="1">
              <a:latin typeface="Gill Sans" panose="020B0502020104020203" charset="0"/>
              <a:cs typeface="Gill Sans" panose="020B0502020104020203" charset="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705725" y="4107180"/>
            <a:ext cx="4505960" cy="1476375"/>
          </a:xfrm>
          <a:prstGeom prst="rect">
            <a:avLst/>
          </a:prstGeom>
        </p:spPr>
        <p:txBody>
          <a:bodyPr wrap="square">
            <a:spAutoFit/>
          </a:bodyPr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000">
                <a:latin typeface="Gill Sans" panose="020B0502020104020203" charset="0"/>
                <a:cs typeface="Gill Sans" panose="020B0502020104020203" charset="0"/>
                <a:sym typeface="+mn-ea"/>
              </a:rPr>
              <a:t>Widespread </a:t>
            </a:r>
            <a:r>
              <a:rPr lang="en-US" altLang="zh-CN" sz="2000">
                <a:latin typeface="Gill Sans" panose="020B0502020104020203" charset="0"/>
                <a:cs typeface="Gill Sans" panose="020B0502020104020203" charset="0"/>
              </a:rPr>
              <a:t>s</a:t>
            </a:r>
            <a:r>
              <a:rPr lang="en-US" altLang="zh-CN" sz="2000">
                <a:latin typeface="Gill Sans" panose="020B0502020104020203" charset="0"/>
                <a:cs typeface="Gill Sans" panose="020B0502020104020203" charset="0"/>
              </a:rPr>
              <a:t>tudent knowledge gaps</a:t>
            </a:r>
            <a:endParaRPr lang="en-US" altLang="zh-CN" sz="2000">
              <a:latin typeface="Gill Sans" panose="020B0502020104020203" charset="0"/>
              <a:cs typeface="Gill Sans" panose="020B0502020104020203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000">
                <a:latin typeface="Gill Sans" panose="020B0502020104020203" charset="0"/>
                <a:cs typeface="Gill Sans" panose="020B0502020104020203" charset="0"/>
              </a:rPr>
              <a:t>Some students struggle in college due to insufficient high school foundation.</a:t>
            </a:r>
            <a:endParaRPr lang="en-US" altLang="zh-CN" sz="2000">
              <a:latin typeface="Gill Sans" panose="020B0502020104020203" charset="0"/>
              <a:cs typeface="Gill Sans" panose="020B0502020104020203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937811" y="462703"/>
            <a:ext cx="88305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AI-Powered Visual Explanations</a:t>
            </a:r>
            <a:endParaRPr lang="en-US" altLang="zh-CN" sz="3600" dirty="0">
              <a:latin typeface="Gill Sans" panose="020B0502020104020203" charset="0"/>
              <a:ea typeface="黑体" pitchFamily="49" charset="-122"/>
              <a:cs typeface="Gill Sans" panose="020B0502020104020203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835" y="1299210"/>
            <a:ext cx="9911715" cy="53238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993056" y="462703"/>
            <a:ext cx="883056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AI Knowledge Intelligent Solution (AKIS)</a:t>
            </a:r>
            <a:br>
              <a:rPr lang="en-US" altLang="zh-CN" sz="36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</a:br>
            <a:r>
              <a:rPr lang="en-US" altLang="zh-CN" sz="36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 — HK Mathematics Proposal</a:t>
            </a:r>
            <a:endParaRPr lang="en-US" altLang="zh-CN" sz="3600" dirty="0">
              <a:latin typeface="Gill Sans" panose="020B0502020104020203" charset="0"/>
              <a:ea typeface="黑体" pitchFamily="49" charset="-122"/>
              <a:cs typeface="Gill Sans" panose="020B0502020104020203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b="23164"/>
          <a:stretch>
            <a:fillRect/>
          </a:stretch>
        </p:blipFill>
        <p:spPr>
          <a:xfrm>
            <a:off x="993140" y="1661795"/>
            <a:ext cx="10168890" cy="358711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794385" y="5462270"/>
            <a:ext cx="10515600" cy="82994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en-US" altLang="zh-CN" sz="2400" i="1">
                <a:latin typeface="Gill Sans" panose="020B0502020104020203" charset="0"/>
                <a:cs typeface="Gill Sans" panose="020B0502020104020203" charset="0"/>
              </a:rPr>
              <a:t>“Localized for HK foundational courses (e.g., University Mathematics), </a:t>
            </a:r>
            <a:br>
              <a:rPr lang="en-US" altLang="zh-CN" sz="2400" i="1">
                <a:latin typeface="Gill Sans" panose="020B0502020104020203" charset="0"/>
                <a:cs typeface="Gill Sans" panose="020B0502020104020203" charset="0"/>
              </a:rPr>
            </a:br>
            <a:r>
              <a:rPr lang="en-US" altLang="zh-CN" sz="2400" i="1">
                <a:latin typeface="Gill Sans" panose="020B0502020104020203" charset="0"/>
                <a:cs typeface="Gill Sans" panose="020B0502020104020203" charset="0"/>
              </a:rPr>
              <a:t>aligned with teaching style, credit system, and student needs.”</a:t>
            </a:r>
            <a:endParaRPr lang="en-US" altLang="zh-CN" sz="2400" i="1">
              <a:latin typeface="Gill Sans" panose="020B0502020104020203" charset="0"/>
              <a:cs typeface="Gill Sans" panose="020B0502020104020203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duotone>
              <a:prstClr val="black"/>
              <a:srgbClr val="7E181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Photocopy trans="30000" detail="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229" y="5446165"/>
            <a:ext cx="8514616" cy="174644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46" b="20544"/>
          <a:stretch>
            <a:fillRect/>
          </a:stretch>
        </p:blipFill>
        <p:spPr>
          <a:xfrm>
            <a:off x="-1" y="0"/>
            <a:ext cx="12218023" cy="4053868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33" name="组合 32"/>
          <p:cNvGrpSpPr/>
          <p:nvPr/>
        </p:nvGrpSpPr>
        <p:grpSpPr>
          <a:xfrm>
            <a:off x="316910" y="0"/>
            <a:ext cx="507831" cy="3703792"/>
            <a:chOff x="381322" y="1224343"/>
            <a:chExt cx="507831" cy="3703792"/>
          </a:xfrm>
        </p:grpSpPr>
        <p:sp>
          <p:nvSpPr>
            <p:cNvPr id="34" name="文本框 33"/>
            <p:cNvSpPr txBox="1"/>
            <p:nvPr/>
          </p:nvSpPr>
          <p:spPr>
            <a:xfrm>
              <a:off x="381322" y="1677524"/>
              <a:ext cx="507831" cy="2900143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US" altLang="zh-CN" sz="2100" dirty="0">
                  <a:solidFill>
                    <a:schemeClr val="bg1"/>
                  </a:solidFill>
                  <a:latin typeface="FZCuHeiSongS-B-GB" panose="02000000000000000000" pitchFamily="2" charset="-122"/>
                  <a:ea typeface="FZCuHeiSongS-B-GB" panose="02000000000000000000" pitchFamily="2" charset="-122"/>
                  <a:cs typeface="字魂105号-简雅黑" panose="00000500000000000000" pitchFamily="2" charset="-122"/>
                </a:rPr>
                <a:t>Peking</a:t>
              </a:r>
              <a:r>
                <a:rPr lang="zh-CN" altLang="en-US" sz="2100" dirty="0">
                  <a:solidFill>
                    <a:schemeClr val="bg1"/>
                  </a:solidFill>
                  <a:latin typeface="FZCuHeiSongS-B-GB" panose="02000000000000000000" pitchFamily="2" charset="-122"/>
                  <a:ea typeface="FZCuHeiSongS-B-GB" panose="02000000000000000000" pitchFamily="2" charset="-122"/>
                  <a:cs typeface="字魂105号-简雅黑" panose="00000500000000000000" pitchFamily="2" charset="-122"/>
                </a:rPr>
                <a:t> </a:t>
              </a:r>
              <a:r>
                <a:rPr lang="en-US" altLang="zh-CN" sz="2100" dirty="0">
                  <a:solidFill>
                    <a:schemeClr val="bg1"/>
                  </a:solidFill>
                  <a:latin typeface="FZCuHeiSongS-B-GB" panose="02000000000000000000" pitchFamily="2" charset="-122"/>
                  <a:ea typeface="FZCuHeiSongS-B-GB" panose="02000000000000000000" pitchFamily="2" charset="-122"/>
                  <a:cs typeface="字魂105号-简雅黑" panose="00000500000000000000" pitchFamily="2" charset="-122"/>
                </a:rPr>
                <a:t>University</a:t>
              </a:r>
              <a:endParaRPr lang="zh-CN" altLang="en-US" sz="2100" dirty="0">
                <a:solidFill>
                  <a:schemeClr val="bg1"/>
                </a:solidFill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cxnSp>
          <p:nvCxnSpPr>
            <p:cNvPr id="35" name="直接连接符 26"/>
            <p:cNvCxnSpPr/>
            <p:nvPr/>
          </p:nvCxnSpPr>
          <p:spPr>
            <a:xfrm>
              <a:off x="621617" y="1224343"/>
              <a:ext cx="0" cy="314885"/>
            </a:xfrm>
            <a:prstGeom prst="line">
              <a:avLst/>
            </a:prstGeom>
            <a:ln w="76200">
              <a:solidFill>
                <a:srgbClr val="9A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3"/>
            <p:cNvCxnSpPr/>
            <p:nvPr/>
          </p:nvCxnSpPr>
          <p:spPr>
            <a:xfrm>
              <a:off x="635238" y="4131406"/>
              <a:ext cx="0" cy="796729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矩形 36"/>
          <p:cNvSpPr/>
          <p:nvPr/>
        </p:nvSpPr>
        <p:spPr>
          <a:xfrm>
            <a:off x="8474537" y="0"/>
            <a:ext cx="2476006" cy="5446166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611229" y="6831223"/>
            <a:ext cx="8606804" cy="69069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74710" y="1230630"/>
            <a:ext cx="2475865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bg1"/>
                </a:solidFill>
                <a:latin typeface="Gill Sans" panose="020B0502020104020203" charset="0"/>
                <a:ea typeface="FZCuHeiSongS-B-GB" panose="02000000000000000000" pitchFamily="2" charset="-122"/>
                <a:cs typeface="Gill Sans" panose="020B0502020104020203" charset="0"/>
              </a:rPr>
              <a:t>Thanks</a:t>
            </a:r>
            <a:endParaRPr lang="en-US" altLang="zh-CN" sz="4400" dirty="0">
              <a:solidFill>
                <a:schemeClr val="bg1"/>
              </a:solidFill>
              <a:latin typeface="Gill Sans" panose="020B0502020104020203" charset="0"/>
              <a:ea typeface="FZCuHeiSongS-B-GB" panose="02000000000000000000" pitchFamily="2" charset="-122"/>
              <a:cs typeface="Gill Sans" panose="020B0502020104020203" charset="0"/>
            </a:endParaRPr>
          </a:p>
          <a:p>
            <a:pPr algn="ctr"/>
            <a:r>
              <a:rPr lang="en-US" altLang="zh-CN" sz="4400" dirty="0">
                <a:solidFill>
                  <a:schemeClr val="bg1"/>
                </a:solidFill>
                <a:latin typeface="Gill Sans" panose="020B0502020104020203" charset="0"/>
                <a:ea typeface="FZCuHeiSongS-B-GB" panose="02000000000000000000" pitchFamily="2" charset="-122"/>
                <a:cs typeface="Gill Sans" panose="020B0502020104020203" charset="0"/>
              </a:rPr>
              <a:t>for</a:t>
            </a:r>
            <a:endParaRPr lang="en-US" altLang="zh-CN" sz="4400" dirty="0">
              <a:solidFill>
                <a:schemeClr val="bg1"/>
              </a:solidFill>
              <a:latin typeface="Gill Sans" panose="020B0502020104020203" charset="0"/>
              <a:ea typeface="FZCuHeiSongS-B-GB" panose="02000000000000000000" pitchFamily="2" charset="-122"/>
              <a:cs typeface="Gill Sans" panose="020B0502020104020203" charset="0"/>
            </a:endParaRPr>
          </a:p>
          <a:p>
            <a:pPr algn="ctr"/>
            <a:r>
              <a:rPr lang="en-US" altLang="zh-CN" sz="4400" dirty="0">
                <a:solidFill>
                  <a:schemeClr val="bg1"/>
                </a:solidFill>
                <a:latin typeface="Gill Sans" panose="020B0502020104020203" charset="0"/>
                <a:ea typeface="FZCuHeiSongS-B-GB" panose="02000000000000000000" pitchFamily="2" charset="-122"/>
                <a:cs typeface="Gill Sans" panose="020B0502020104020203" charset="0"/>
              </a:rPr>
              <a:t>Watching</a:t>
            </a:r>
            <a:endParaRPr lang="en-US" altLang="zh-CN" sz="4400" dirty="0">
              <a:solidFill>
                <a:schemeClr val="bg1"/>
              </a:solidFill>
              <a:latin typeface="Gill Sans" panose="020B0502020104020203" charset="0"/>
              <a:ea typeface="FZCuHeiSongS-B-GB" panose="02000000000000000000" pitchFamily="2" charset="-122"/>
              <a:cs typeface="Gill Sans" panose="020B0502020104020203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4925" y="4686884"/>
            <a:ext cx="1836080" cy="517206"/>
          </a:xfrm>
          <a:prstGeom prst="rect">
            <a:avLst/>
          </a:prstGeom>
        </p:spPr>
      </p:pic>
      <p:sp>
        <p:nvSpPr>
          <p:cNvPr id="31" name="矩形 30"/>
          <p:cNvSpPr/>
          <p:nvPr/>
        </p:nvSpPr>
        <p:spPr>
          <a:xfrm>
            <a:off x="0" y="6424069"/>
            <a:ext cx="400755" cy="436168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16865" y="4112260"/>
            <a:ext cx="6096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fontAlgn="auto">
              <a:lnSpc>
                <a:spcPct val="100000"/>
              </a:lnSpc>
              <a:buClrTx/>
              <a:buSzTx/>
              <a:buFontTx/>
            </a:pPr>
            <a:r>
              <a:rPr lang="en-US" altLang="zh-CN" sz="2400" b="1" spc="150" dirty="0">
                <a:latin typeface="Gill Sans" panose="020B0502020104020203" charset="0"/>
                <a:ea typeface="微软雅黑" charset="-122"/>
                <a:cs typeface="Gill Sans" panose="020B0502020104020203" charset="0"/>
                <a:sym typeface="汉仪旗黑-55简" panose="00020600040101010101" charset="-128"/>
              </a:rPr>
              <a:t>Company’s Email</a:t>
            </a:r>
            <a:endParaRPr lang="en-US" altLang="zh-CN" sz="2400" b="1" spc="150" dirty="0">
              <a:latin typeface="Gill Sans" panose="020B0502020104020203" charset="0"/>
              <a:ea typeface="微软雅黑" charset="-122"/>
              <a:cs typeface="Gill Sans" panose="020B0502020104020203" charset="0"/>
              <a:sym typeface="汉仪旗黑-55简" panose="00020600040101010101" charset="-128"/>
            </a:endParaRPr>
          </a:p>
          <a:p>
            <a:pPr indent="0" algn="l" fontAlgn="auto">
              <a:lnSpc>
                <a:spcPct val="100000"/>
              </a:lnSpc>
              <a:buClrTx/>
              <a:buSzTx/>
              <a:buFontTx/>
            </a:pPr>
            <a:r>
              <a:rPr lang="en-US" altLang="zh-CN" sz="2400" b="1" spc="150" dirty="0">
                <a:latin typeface="Gill Sans" panose="020B0502020104020203" charset="0"/>
                <a:ea typeface="微软雅黑" charset="-122"/>
                <a:cs typeface="Gill Sans" panose="020B0502020104020203" charset="0"/>
                <a:sym typeface="汉仪旗黑-55简" panose="00020600040101010101" charset="-128"/>
              </a:rPr>
              <a:t>business@bbaitutor.com</a:t>
            </a:r>
            <a:endParaRPr lang="en-US" altLang="zh-CN" sz="2400" b="1" spc="150" dirty="0">
              <a:latin typeface="Gill Sans" panose="020B0502020104020203" charset="0"/>
              <a:ea typeface="微软雅黑" charset="-122"/>
              <a:cs typeface="Gill Sans" panose="020B0502020104020203" charset="0"/>
              <a:sym typeface="汉仪旗黑-55简" panose="00020600040101010101" charset="-128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16865" y="4942205"/>
            <a:ext cx="609600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fontAlgn="auto">
              <a:lnSpc>
                <a:spcPct val="100000"/>
              </a:lnSpc>
              <a:buClrTx/>
              <a:buSzTx/>
              <a:buFontTx/>
            </a:pPr>
            <a:r>
              <a:rPr lang="en-US" altLang="zh-CN" sz="2400" b="1" spc="150" dirty="0">
                <a:latin typeface="Gill Sans" panose="020B0502020104020203" charset="0"/>
                <a:ea typeface="微软雅黑" charset="-122"/>
                <a:cs typeface="Gill Sans" panose="020B0502020104020203" charset="0"/>
                <a:sym typeface="汉仪旗黑-55简" panose="00020600040101010101" charset="-128"/>
              </a:rPr>
              <a:t>Zihao Liu：</a:t>
            </a:r>
            <a:endParaRPr lang="zh-CN" altLang="en-US" sz="2400" b="1" spc="150" dirty="0">
              <a:latin typeface="Gill Sans" panose="020B0502020104020203" charset="0"/>
              <a:ea typeface="微软雅黑" charset="-122"/>
              <a:cs typeface="Gill Sans" panose="020B0502020104020203" charset="0"/>
              <a:sym typeface="汉仪旗黑-55简" panose="00020600040101010101" charset="-128"/>
            </a:endParaRPr>
          </a:p>
          <a:p>
            <a:pPr indent="0" algn="l" fontAlgn="auto">
              <a:lnSpc>
                <a:spcPct val="100000"/>
              </a:lnSpc>
              <a:buClrTx/>
              <a:buSzTx/>
              <a:buFontTx/>
            </a:pPr>
            <a:r>
              <a:rPr lang="en-US" altLang="zh-CN" sz="2400" dirty="0">
                <a:latin typeface="Gill Sans" panose="020B0502020104020203" charset="0"/>
                <a:ea typeface="微软雅黑" charset="-122"/>
                <a:cs typeface="Gill Sans" panose="020B0502020104020203" charset="0"/>
                <a:sym typeface="+mn-ea"/>
              </a:rPr>
              <a:t>Tel</a:t>
            </a:r>
            <a:r>
              <a:rPr lang="zh-CN" altLang="en-US" sz="2400" dirty="0">
                <a:latin typeface="Gill Sans" panose="020B0502020104020203" charset="0"/>
                <a:ea typeface="微软雅黑" charset="-122"/>
                <a:cs typeface="Gill Sans" panose="020B0502020104020203" charset="0"/>
                <a:sym typeface="+mn-ea"/>
              </a:rPr>
              <a:t>：</a:t>
            </a:r>
            <a:r>
              <a:rPr lang="en-US" altLang="zh-CN" sz="2400" dirty="0">
                <a:latin typeface="Gill Sans" panose="020B0502020104020203" charset="0"/>
                <a:ea typeface="微软雅黑" charset="-122"/>
                <a:cs typeface="Gill Sans" panose="020B0502020104020203" charset="0"/>
                <a:sym typeface="+mn-ea"/>
              </a:rPr>
              <a:t>（+86）18811428069</a:t>
            </a:r>
            <a:endParaRPr lang="en-US" altLang="zh-CN" sz="2400" dirty="0">
              <a:latin typeface="Gill Sans" panose="020B0502020104020203" charset="0"/>
              <a:ea typeface="微软雅黑" charset="-122"/>
              <a:cs typeface="Gill Sans" panose="020B0502020104020203" charset="0"/>
              <a:sym typeface="+mn-ea"/>
            </a:endParaRPr>
          </a:p>
          <a:p>
            <a:pPr indent="0" algn="l" fontAlgn="auto">
              <a:lnSpc>
                <a:spcPct val="100000"/>
              </a:lnSpc>
              <a:buClrTx/>
              <a:buSzTx/>
              <a:buFontTx/>
            </a:pPr>
            <a:endParaRPr lang="en-US" altLang="zh-CN" sz="2400" dirty="0">
              <a:latin typeface="Gill Sans" panose="020B0502020104020203" charset="0"/>
              <a:ea typeface="微软雅黑" charset="-122"/>
              <a:cs typeface="Gill Sans" panose="020B0502020104020203" charset="0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6865" y="5701030"/>
            <a:ext cx="6096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fontAlgn="auto">
              <a:lnSpc>
                <a:spcPct val="100000"/>
              </a:lnSpc>
              <a:buClrTx/>
              <a:buSzTx/>
              <a:buFontTx/>
            </a:pPr>
            <a:r>
              <a:rPr lang="en-US" altLang="zh-CN" sz="2400" b="1" spc="150" dirty="0">
                <a:latin typeface="Gill Sans" panose="020B0502020104020203" charset="0"/>
                <a:ea typeface="微软雅黑" charset="-122"/>
                <a:cs typeface="Gill Sans" panose="020B0502020104020203" charset="0"/>
                <a:sym typeface="汉仪旗黑-55简" panose="00020600040101010101" charset="-128"/>
              </a:rPr>
              <a:t>Leheng Chen：</a:t>
            </a:r>
            <a:br>
              <a:rPr lang="en-US" altLang="zh-CN" sz="2400" b="1" spc="150" dirty="0">
                <a:latin typeface="Gill Sans" panose="020B0502020104020203" charset="0"/>
                <a:ea typeface="微软雅黑" charset="-122"/>
                <a:cs typeface="Gill Sans" panose="020B0502020104020203" charset="0"/>
                <a:sym typeface="汉仪旗黑-55简" panose="00020600040101010101" charset="-128"/>
              </a:rPr>
            </a:br>
            <a:r>
              <a:rPr lang="en-US" altLang="zh-CN" sz="2400" dirty="0">
                <a:latin typeface="Gill Sans" panose="020B0502020104020203" charset="0"/>
                <a:ea typeface="微软雅黑" charset="-122"/>
                <a:cs typeface="Gill Sans" panose="020B0502020104020203" charset="0"/>
                <a:sym typeface="+mn-ea"/>
              </a:rPr>
              <a:t>Tel</a:t>
            </a:r>
            <a:r>
              <a:rPr lang="zh-CN" altLang="en-US" sz="2400" dirty="0">
                <a:latin typeface="Gill Sans" panose="020B0502020104020203" charset="0"/>
                <a:ea typeface="微软雅黑" charset="-122"/>
                <a:cs typeface="Gill Sans" panose="020B0502020104020203" charset="0"/>
                <a:sym typeface="+mn-ea"/>
              </a:rPr>
              <a:t>：</a:t>
            </a:r>
            <a:r>
              <a:rPr lang="en-US" altLang="zh-CN" sz="2400" dirty="0">
                <a:latin typeface="Gill Sans" panose="020B0502020104020203" charset="0"/>
                <a:ea typeface="微软雅黑" charset="-122"/>
                <a:cs typeface="Gill Sans" panose="020B0502020104020203" charset="0"/>
                <a:sym typeface="+mn-ea"/>
              </a:rPr>
              <a:t>（+86）13353396997</a:t>
            </a:r>
            <a:endParaRPr lang="en-US" altLang="zh-CN" sz="2400" dirty="0">
              <a:latin typeface="Gill Sans" panose="020B0502020104020203" charset="0"/>
              <a:ea typeface="微软雅黑" charset="-122"/>
              <a:cs typeface="Gill Sans" panose="020B0502020104020203" charset="0"/>
              <a:sym typeface="+mn-ea"/>
            </a:endParaRPr>
          </a:p>
        </p:txBody>
      </p:sp>
      <p:pic>
        <p:nvPicPr>
          <p:cNvPr id="6" name="图形 6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0725" t="24758" r="9895" b="28804"/>
          <a:stretch>
            <a:fillRect/>
          </a:stretch>
        </p:blipFill>
        <p:spPr>
          <a:xfrm>
            <a:off x="9067165" y="5446395"/>
            <a:ext cx="1553845" cy="681355"/>
          </a:xfrm>
          <a:prstGeom prst="rect">
            <a:avLst/>
          </a:prstGeom>
        </p:spPr>
      </p:pic>
      <p:pic>
        <p:nvPicPr>
          <p:cNvPr id="9" name="图片 8" descr="65d3f116565464e1fe87f36877433258"/>
          <p:cNvPicPr>
            <a:picLocks noChangeAspect="1"/>
          </p:cNvPicPr>
          <p:nvPr/>
        </p:nvPicPr>
        <p:blipFill>
          <a:blip r:embed="rId7"/>
          <a:srcRect l="12007" t="20269" r="11409" b="39222"/>
          <a:stretch>
            <a:fillRect/>
          </a:stretch>
        </p:blipFill>
        <p:spPr>
          <a:xfrm>
            <a:off x="6316980" y="4239260"/>
            <a:ext cx="1710055" cy="20154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944804" y="474732"/>
            <a:ext cx="353870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About Us</a:t>
            </a:r>
            <a:endParaRPr lang="en-US" altLang="zh-CN" sz="4000" dirty="0">
              <a:latin typeface="Gill Sans" panose="020B0502020104020203" charset="0"/>
              <a:ea typeface="黑体" pitchFamily="49" charset="-122"/>
              <a:cs typeface="Gill Sans" panose="020B0502020104020203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cstate="email"/>
          <a:stretch>
            <a:fillRect/>
          </a:stretch>
        </p:blipFill>
        <p:spPr>
          <a:xfrm>
            <a:off x="6204585" y="1218565"/>
            <a:ext cx="1823720" cy="263779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图片 1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email"/>
          <a:stretch>
            <a:fillRect/>
          </a:stretch>
        </p:blipFill>
        <p:spPr>
          <a:xfrm>
            <a:off x="621030" y="1271905"/>
            <a:ext cx="1769745" cy="256095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2343150" y="1271270"/>
            <a:ext cx="4357370" cy="2214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2800" b="1" dirty="0">
                <a:solidFill>
                  <a:schemeClr val="tx1"/>
                </a:solidFill>
                <a:effectLst/>
                <a:latin typeface="Gill Sans" panose="020B0502020104020203" charset="0"/>
                <a:ea typeface="微软雅黑" charset="-122"/>
                <a:cs typeface="Gill Sans" panose="020B0502020104020203" charset="0"/>
              </a:rPr>
              <a:t>Leheng Chen</a:t>
            </a:r>
            <a:endParaRPr lang="en-US" altLang="zh-CN" sz="2800" b="1" dirty="0">
              <a:solidFill>
                <a:schemeClr val="tx1"/>
              </a:solidFill>
              <a:effectLst/>
              <a:latin typeface="Gill Sans" panose="020B0502020104020203" charset="0"/>
              <a:ea typeface="微软雅黑" charset="-122"/>
              <a:cs typeface="Gill Sans" panose="020B0502020104020203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/>
                </a:solidFill>
                <a:effectLst/>
                <a:latin typeface="Gill Sans" panose="020B0502020104020203" charset="0"/>
                <a:ea typeface="微软雅黑" charset="-122"/>
                <a:cs typeface="Gill Sans" panose="020B0502020104020203" charset="0"/>
                <a:sym typeface="+mn-ea"/>
              </a:rPr>
              <a:t>PhD Candidate in BICMR (PKU)</a:t>
            </a:r>
            <a:endParaRPr lang="en-US" altLang="zh-CN" sz="1600" dirty="0">
              <a:solidFill>
                <a:schemeClr val="tx1"/>
              </a:solidFill>
              <a:effectLst/>
              <a:latin typeface="Gill Sans" panose="020B0502020104020203" charset="0"/>
              <a:ea typeface="微软雅黑" charset="-122"/>
              <a:cs typeface="Gill Sans" panose="020B0502020104020203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/>
                </a:solidFill>
                <a:effectLst/>
                <a:latin typeface="Gill Sans" panose="020B0502020104020203" charset="0"/>
                <a:ea typeface="微软雅黑" charset="-122"/>
                <a:cs typeface="Gill Sans" panose="020B0502020104020203" charset="0"/>
                <a:sym typeface="+mn-ea"/>
              </a:rPr>
              <a:t>&amp; Zhongguancun Academy</a:t>
            </a:r>
            <a:endParaRPr lang="en-US" altLang="zh-CN" sz="1600" dirty="0">
              <a:solidFill>
                <a:schemeClr val="tx1"/>
              </a:solidFill>
              <a:effectLst/>
              <a:latin typeface="Gill Sans" panose="020B0502020104020203" charset="0"/>
              <a:ea typeface="微软雅黑" charset="-122"/>
              <a:cs typeface="Gill Sans" panose="020B0502020104020203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/>
                </a:solidFill>
                <a:effectLst/>
                <a:latin typeface="Gill Sans" panose="020B0502020104020203" charset="0"/>
                <a:ea typeface="微软雅黑" charset="-122"/>
                <a:cs typeface="Gill Sans" panose="020B0502020104020203" charset="0"/>
              </a:rPr>
              <a:t>Gold Medalist, China Mathematical Olympiad</a:t>
            </a:r>
            <a:endParaRPr lang="en-US" altLang="zh-CN" sz="1600" dirty="0">
              <a:solidFill>
                <a:schemeClr val="tx1"/>
              </a:solidFill>
              <a:effectLst/>
              <a:latin typeface="Gill Sans" panose="020B0502020104020203" charset="0"/>
              <a:ea typeface="微软雅黑" charset="-122"/>
              <a:cs typeface="Gill Sans" panose="020B0502020104020203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/>
                </a:solidFill>
                <a:effectLst/>
                <a:latin typeface="Gill Sans" panose="020B0502020104020203" charset="0"/>
                <a:ea typeface="微软雅黑" charset="-122"/>
                <a:cs typeface="Gill Sans" panose="020B0502020104020203" charset="0"/>
              </a:rPr>
              <a:t>Focus: AI Engineering for Education Equity </a:t>
            </a:r>
            <a:endParaRPr lang="en-US" altLang="zh-CN" sz="1600" dirty="0">
              <a:solidFill>
                <a:schemeClr val="tx1"/>
              </a:solidFill>
              <a:effectLst/>
              <a:latin typeface="Gill Sans" panose="020B0502020104020203" charset="0"/>
              <a:ea typeface="微软雅黑" charset="-122"/>
              <a:cs typeface="Gill Sans" panose="020B0502020104020203" charset="0"/>
            </a:endParaRPr>
          </a:p>
        </p:txBody>
      </p:sp>
      <p:sp>
        <p:nvSpPr>
          <p:cNvPr id="15" name="文本框 14"/>
          <p:cNvSpPr txBox="1"/>
          <p:nvPr>
            <p:custDataLst>
              <p:tags r:id="rId7"/>
            </p:custDataLst>
          </p:nvPr>
        </p:nvSpPr>
        <p:spPr>
          <a:xfrm>
            <a:off x="7944119" y="1271931"/>
            <a:ext cx="4578824" cy="2214880"/>
          </a:xfrm>
          <a:prstGeom prst="rect">
            <a:avLst/>
          </a:prstGeom>
          <a:ln>
            <a:noFill/>
          </a:ln>
          <a:effectLst>
            <a:softEdge rad="112500"/>
          </a:effec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tx1"/>
                </a:solidFill>
                <a:effectLst/>
                <a:latin typeface="Gill Sans" panose="020B0502020104020203" charset="0"/>
                <a:ea typeface="微软雅黑" charset="-122"/>
                <a:cs typeface="Gill Sans" panose="020B0502020104020203" charset="0"/>
              </a:rPr>
              <a:t>Zihao Liu</a:t>
            </a:r>
            <a:endParaRPr lang="en-US" altLang="zh-CN" sz="2800" b="1" dirty="0">
              <a:solidFill>
                <a:schemeClr val="tx1"/>
              </a:solidFill>
              <a:effectLst/>
              <a:latin typeface="Gill Sans" panose="020B0502020104020203" charset="0"/>
              <a:ea typeface="微软雅黑" charset="-122"/>
              <a:cs typeface="Gill Sans" panose="020B0502020104020203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/>
                </a:solidFill>
                <a:effectLst/>
                <a:latin typeface="Gill Sans" panose="020B0502020104020203" charset="0"/>
                <a:ea typeface="微软雅黑" charset="-122"/>
                <a:cs typeface="Gill Sans" panose="020B0502020104020203" charset="0"/>
              </a:rPr>
              <a:t>PhD Candidate in BICMR (PKU)</a:t>
            </a:r>
            <a:endParaRPr lang="en-US" altLang="zh-CN" sz="1600" dirty="0">
              <a:solidFill>
                <a:schemeClr val="tx1"/>
              </a:solidFill>
              <a:effectLst/>
              <a:latin typeface="Gill Sans" panose="020B0502020104020203" charset="0"/>
              <a:ea typeface="微软雅黑" charset="-122"/>
              <a:cs typeface="Gill Sans" panose="020B0502020104020203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/>
                </a:solidFill>
                <a:effectLst/>
                <a:latin typeface="Gill Sans" panose="020B0502020104020203" charset="0"/>
                <a:ea typeface="微软雅黑" charset="-122"/>
                <a:cs typeface="Gill Sans" panose="020B0502020104020203" charset="0"/>
              </a:rPr>
              <a:t>&amp; Zhongguancun Academy</a:t>
            </a:r>
            <a:br>
              <a:rPr lang="en-US" altLang="zh-CN" sz="1600" dirty="0">
                <a:solidFill>
                  <a:schemeClr val="tx1"/>
                </a:solidFill>
                <a:effectLst/>
                <a:latin typeface="Gill Sans" panose="020B0502020104020203" charset="0"/>
                <a:ea typeface="微软雅黑" charset="-122"/>
                <a:cs typeface="Gill Sans" panose="020B0502020104020203" charset="0"/>
              </a:rPr>
            </a:br>
            <a:r>
              <a:rPr lang="en-US" altLang="zh-CN" sz="1600" dirty="0">
                <a:solidFill>
                  <a:schemeClr val="tx1"/>
                </a:solidFill>
                <a:effectLst/>
                <a:latin typeface="Gill Sans" panose="020B0502020104020203" charset="0"/>
                <a:ea typeface="微软雅黑" charset="-122"/>
                <a:cs typeface="Gill Sans" panose="020B0502020104020203" charset="0"/>
              </a:rPr>
              <a:t>Initiator &amp; early developer of the project</a:t>
            </a:r>
            <a:endParaRPr lang="en-US" altLang="zh-CN" sz="1600" dirty="0">
              <a:solidFill>
                <a:schemeClr val="tx1"/>
              </a:solidFill>
              <a:effectLst/>
              <a:latin typeface="Gill Sans" panose="020B0502020104020203" charset="0"/>
              <a:ea typeface="微软雅黑" charset="-122"/>
              <a:cs typeface="Gill Sans" panose="020B0502020104020203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/>
                </a:solidFill>
                <a:effectLst/>
                <a:latin typeface="Gill Sans" panose="020B0502020104020203" charset="0"/>
                <a:ea typeface="微软雅黑" charset="-122"/>
                <a:cs typeface="Gill Sans" panose="020B0502020104020203" charset="0"/>
              </a:rPr>
              <a:t>Focus: AI + Education Integration</a:t>
            </a:r>
            <a:endParaRPr lang="en-US" altLang="zh-CN" sz="1600" dirty="0">
              <a:solidFill>
                <a:schemeClr val="tx1"/>
              </a:solidFill>
              <a:effectLst/>
              <a:latin typeface="Gill Sans" panose="020B0502020104020203" charset="0"/>
              <a:ea typeface="微软雅黑" charset="-122"/>
              <a:cs typeface="Gill Sans" panose="020B0502020104020203" charset="0"/>
            </a:endParaRPr>
          </a:p>
        </p:txBody>
      </p:sp>
      <p:pic>
        <p:nvPicPr>
          <p:cNvPr id="8" name="图形 6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l="10725" t="24758" r="9895" b="28804"/>
          <a:stretch>
            <a:fillRect/>
          </a:stretch>
        </p:blipFill>
        <p:spPr>
          <a:xfrm>
            <a:off x="9261475" y="5521960"/>
            <a:ext cx="2486660" cy="109093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406525" y="4138295"/>
            <a:ext cx="9274810" cy="2352675"/>
          </a:xfrm>
          <a:prstGeom prst="rect">
            <a:avLst/>
          </a:prstGeom>
        </p:spPr>
        <p:txBody>
          <a:bodyPr wrap="square">
            <a:noAutofit/>
          </a:bodyPr>
          <a:p>
            <a:r>
              <a:rPr lang="en-US" altLang="zh-CN" sz="4000">
                <a:latin typeface="Gill Sans" panose="020B0502020104020203" charset="0"/>
                <a:cs typeface="Gill Sans" panose="020B0502020104020203" charset="0"/>
              </a:rPr>
              <a:t>Brainiac</a:t>
            </a:r>
            <a:r>
              <a:rPr lang="en-US" altLang="zh-CN" sz="2400">
                <a:latin typeface="Gill Sans" panose="020B0502020104020203" charset="0"/>
                <a:cs typeface="Gill Sans" panose="020B0502020104020203" charset="0"/>
              </a:rPr>
              <a:t> is an </a:t>
            </a:r>
            <a:r>
              <a:rPr lang="en-US" altLang="zh-CN" sz="2400">
                <a:solidFill>
                  <a:srgbClr val="FF0000"/>
                </a:solidFill>
                <a:latin typeface="Gill Sans" panose="020B0502020104020203" charset="0"/>
                <a:cs typeface="Gill Sans" panose="020B0502020104020203" charset="0"/>
                <a:sym typeface="+mn-ea"/>
              </a:rPr>
              <a:t>EdTech company</a:t>
            </a:r>
            <a:r>
              <a:rPr lang="en-US" altLang="zh-CN" sz="2400">
                <a:latin typeface="Gill Sans" panose="020B0502020104020203" charset="0"/>
                <a:cs typeface="Gill Sans" panose="020B0502020104020203" charset="0"/>
                <a:sym typeface="+mn-ea"/>
              </a:rPr>
              <a:t> </a:t>
            </a:r>
            <a:r>
              <a:rPr lang="en-US" altLang="zh-CN" sz="2400">
                <a:latin typeface="Gill Sans" panose="020B0502020104020203" charset="0"/>
                <a:cs typeface="Gill Sans" panose="020B0502020104020203" charset="0"/>
              </a:rPr>
              <a:t>originates from Peking University’s School of Mathematic science, </a:t>
            </a:r>
            <a:r>
              <a:rPr lang="en-US" altLang="zh-CN" sz="2400">
                <a:solidFill>
                  <a:srgbClr val="FF0000"/>
                </a:solidFill>
                <a:latin typeface="Gill Sans" panose="020B0502020104020203" charset="0"/>
                <a:cs typeface="Gill Sans" panose="020B0502020104020203" charset="0"/>
              </a:rPr>
              <a:t>leveraging AI and large models</a:t>
            </a:r>
            <a:r>
              <a:rPr lang="en-US" altLang="zh-CN" sz="2400">
                <a:latin typeface="Gill Sans" panose="020B0502020104020203" charset="0"/>
                <a:cs typeface="Gill Sans" panose="020B0502020104020203" charset="0"/>
              </a:rPr>
              <a:t> to </a:t>
            </a:r>
            <a:r>
              <a:rPr lang="en-US" altLang="zh-CN" sz="2400">
                <a:solidFill>
                  <a:schemeClr val="tx1"/>
                </a:solidFill>
                <a:latin typeface="Gill Sans" panose="020B0502020104020203" charset="0"/>
                <a:cs typeface="Gill Sans" panose="020B0502020104020203" charset="0"/>
              </a:rPr>
              <a:t>enhance knowledge understanding, improve teaching processes, and reshape the education ecosystem.</a:t>
            </a:r>
            <a:endParaRPr lang="en-US" altLang="zh-CN" sz="2400">
              <a:solidFill>
                <a:schemeClr val="tx1"/>
              </a:solidFill>
              <a:latin typeface="Gill Sans" panose="020B0502020104020203" charset="0"/>
              <a:cs typeface="Gill Sans" panose="020B0502020104020203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944880" y="391160"/>
            <a:ext cx="49142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Project Milestones</a:t>
            </a:r>
            <a:endParaRPr lang="en-US" altLang="zh-CN" sz="3600" dirty="0">
              <a:latin typeface="Gill Sans" panose="020B0502020104020203" charset="0"/>
              <a:ea typeface="黑体" pitchFamily="49" charset="-122"/>
              <a:cs typeface="Gill Sans" panose="020B0502020104020203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0" y="1201420"/>
            <a:ext cx="1219200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sz="2400">
                <a:latin typeface="Gill Sans" panose="020B0502020104020203" charset="0"/>
                <a:cs typeface="Gill Sans" panose="020B0502020104020203" charset="0"/>
                <a:sym typeface="+mn-ea"/>
              </a:rPr>
              <a:t>September 2023–May 2024：</a:t>
            </a:r>
            <a:r>
              <a:rPr lang="en-US" altLang="zh-CN" sz="2400">
                <a:latin typeface="Gill Sans" panose="020B0502020104020203" charset="0"/>
                <a:cs typeface="Gill Sans" panose="020B0502020104020203" charset="0"/>
                <a:sym typeface="+mn-ea"/>
              </a:rPr>
              <a:t>First-generation product</a:t>
            </a:r>
            <a:r>
              <a:rPr lang="en-US" altLang="zh-CN" sz="2400">
                <a:solidFill>
                  <a:schemeClr val="tx1"/>
                </a:solidFill>
                <a:latin typeface="Gill Sans" panose="020B0502020104020203" charset="0"/>
                <a:cs typeface="Gill Sans" panose="020B0502020104020203" charset="0"/>
                <a:sym typeface="+mn-ea"/>
              </a:rPr>
              <a:t> Brainiac Buddy</a:t>
            </a:r>
            <a:r>
              <a:rPr lang="en-US" altLang="zh-CN" sz="2400">
                <a:latin typeface="Gill Sans" panose="020B0502020104020203" charset="0"/>
                <a:cs typeface="Gill Sans" panose="020B0502020104020203" charset="0"/>
                <a:sym typeface="+mn-ea"/>
              </a:rPr>
              <a:t> launched —</a:t>
            </a:r>
            <a:br>
              <a:rPr lang="en-US" altLang="zh-CN" sz="2400">
                <a:latin typeface="Gill Sans" panose="020B0502020104020203" charset="0"/>
                <a:cs typeface="Gill Sans" panose="020B0502020104020203" charset="0"/>
                <a:sym typeface="+mn-ea"/>
              </a:rPr>
            </a:br>
            <a:r>
              <a:rPr lang="en-US" altLang="zh-CN" sz="2400">
                <a:latin typeface="Gill Sans" panose="020B0502020104020203" charset="0"/>
                <a:cs typeface="Gill Sans" panose="020B0502020104020203" charset="0"/>
                <a:sym typeface="+mn-ea"/>
              </a:rPr>
              <a:t> </a:t>
            </a:r>
            <a:r>
              <a:rPr lang="en-US" altLang="zh-CN" sz="2400">
                <a:solidFill>
                  <a:srgbClr val="FF0000"/>
                </a:solidFill>
                <a:latin typeface="Gill Sans" panose="020B0502020104020203" charset="0"/>
                <a:cs typeface="Gill Sans" panose="020B0502020104020203" charset="0"/>
                <a:sym typeface="+mn-ea"/>
              </a:rPr>
              <a:t>China’s earliest “AI + Education”</a:t>
            </a:r>
            <a:r>
              <a:rPr lang="en-US" altLang="zh-CN" sz="2400">
                <a:solidFill>
                  <a:srgbClr val="FF0000"/>
                </a:solidFill>
                <a:latin typeface="Gill Sans" panose="020B0502020104020203" charset="0"/>
                <a:cs typeface="Gill Sans" panose="020B0502020104020203" charset="0"/>
                <a:sym typeface="+mn-ea"/>
              </a:rPr>
              <a:t>(AITutor)</a:t>
            </a:r>
            <a:r>
              <a:rPr lang="en-US" altLang="zh-CN" sz="2400">
                <a:solidFill>
                  <a:srgbClr val="FF0000"/>
                </a:solidFill>
                <a:latin typeface="Gill Sans" panose="020B0502020104020203" charset="0"/>
                <a:cs typeface="Gill Sans" panose="020B0502020104020203" charset="0"/>
                <a:sym typeface="+mn-ea"/>
              </a:rPr>
              <a:t> applications.</a:t>
            </a:r>
            <a:br>
              <a:rPr lang="en-US" altLang="zh-CN" sz="2400">
                <a:latin typeface="Gill Sans" panose="020B0502020104020203" charset="0"/>
                <a:cs typeface="Gill Sans" panose="020B0502020104020203" charset="0"/>
                <a:sym typeface="+mn-ea"/>
              </a:rPr>
            </a:br>
            <a:endParaRPr lang="en-US" altLang="zh-CN" sz="2400">
              <a:latin typeface="Gill Sans" panose="020B0502020104020203" charset="0"/>
              <a:cs typeface="Gill Sans" panose="020B0502020104020203" charset="0"/>
              <a:sym typeface="+mn-ea"/>
            </a:endParaRPr>
          </a:p>
        </p:txBody>
      </p:sp>
      <p:pic>
        <p:nvPicPr>
          <p:cNvPr id="1826075978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385" y="2069465"/>
            <a:ext cx="7919085" cy="45853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944880" y="391160"/>
            <a:ext cx="49142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Project Milestones</a:t>
            </a:r>
            <a:endParaRPr lang="en-US" altLang="zh-CN" sz="3600" dirty="0">
              <a:latin typeface="Gill Sans" panose="020B0502020104020203" charset="0"/>
              <a:ea typeface="黑体" pitchFamily="49" charset="-122"/>
              <a:cs typeface="Gill Sans" panose="020B0502020104020203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86385" y="1277620"/>
            <a:ext cx="1161923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>
              <a:buFont typeface="Arial" panose="020B0604020202090204" pitchFamily="34" charset="0"/>
              <a:buNone/>
            </a:pPr>
            <a:r>
              <a:rPr lang="en-US" altLang="zh-CN" sz="2200">
                <a:latin typeface="Gill Sans" panose="020B0502020104020203" charset="0"/>
                <a:cs typeface="Gill Sans" panose="020B0502020104020203" charset="0"/>
                <a:sym typeface="+mn-ea"/>
              </a:rPr>
              <a:t>October–December 2024: Co-developed PKU Quest with Center for Faculty Development, </a:t>
            </a:r>
            <a:endParaRPr lang="en-US" altLang="zh-CN" sz="2200">
              <a:latin typeface="Gill Sans" panose="020B0502020104020203" charset="0"/>
              <a:cs typeface="Gill Sans" panose="020B0502020104020203" charset="0"/>
              <a:sym typeface="+mn-ea"/>
            </a:endParaRPr>
          </a:p>
          <a:p>
            <a:pPr indent="0" algn="ctr">
              <a:buFont typeface="Arial" panose="020B0604020202090204" pitchFamily="34" charset="0"/>
              <a:buNone/>
            </a:pPr>
            <a:r>
              <a:rPr lang="en-US" altLang="zh-CN" sz="2200">
                <a:latin typeface="Gill Sans" panose="020B0502020104020203" charset="0"/>
                <a:cs typeface="Gill Sans" panose="020B0502020104020203" charset="0"/>
                <a:sym typeface="+mn-ea"/>
              </a:rPr>
              <a:t>selected by China Education Ministry as a </a:t>
            </a:r>
            <a:r>
              <a:rPr lang="en-US" altLang="zh-CN" sz="2200">
                <a:solidFill>
                  <a:srgbClr val="FF0000"/>
                </a:solidFill>
                <a:latin typeface="Gill Sans" panose="020B0502020104020203" charset="0"/>
                <a:cs typeface="Gill Sans" panose="020B0502020104020203" charset="0"/>
                <a:sym typeface="+mn-ea"/>
              </a:rPr>
              <a:t>model case in “AI + Higher Education” initiatives</a:t>
            </a:r>
            <a:r>
              <a:rPr lang="en-US" altLang="zh-CN" sz="2200">
                <a:latin typeface="Gill Sans" panose="020B0502020104020203" charset="0"/>
                <a:cs typeface="Gill Sans" panose="020B0502020104020203" charset="0"/>
                <a:sym typeface="+mn-ea"/>
              </a:rPr>
              <a:t>.</a:t>
            </a:r>
            <a:endParaRPr lang="en-US" altLang="zh-CN" sz="2200">
              <a:latin typeface="Gill Sans" panose="020B0502020104020203" charset="0"/>
              <a:cs typeface="Gill Sans" panose="020B0502020104020203" charset="0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5755" y="5249545"/>
            <a:ext cx="5174615" cy="13614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5755" y="2342515"/>
            <a:ext cx="5174615" cy="2745105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795" y="2303145"/>
            <a:ext cx="6042025" cy="42640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944880" y="391160"/>
            <a:ext cx="49142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Project Milestones</a:t>
            </a:r>
            <a:endParaRPr lang="en-US" altLang="zh-CN" sz="3600" dirty="0">
              <a:latin typeface="Gill Sans" panose="020B0502020104020203" charset="0"/>
              <a:ea typeface="黑体" pitchFamily="49" charset="-122"/>
              <a:cs typeface="Gill Sans" panose="020B0502020104020203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356995" y="1116965"/>
            <a:ext cx="947801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sz="2400">
                <a:latin typeface="Gill Sans" panose="020B0502020104020203" charset="0"/>
                <a:cs typeface="Gill Sans" panose="020B0502020104020203" charset="0"/>
                <a:sym typeface="+mn-ea"/>
              </a:rPr>
              <a:t>March 2025: PKU Quest </a:t>
            </a:r>
            <a:r>
              <a:rPr lang="en-US" altLang="zh-CN" sz="2400">
                <a:solidFill>
                  <a:srgbClr val="FF0000"/>
                </a:solidFill>
                <a:latin typeface="Gill Sans" panose="020B0502020104020203" charset="0"/>
                <a:cs typeface="Gill Sans" panose="020B0502020104020203" charset="0"/>
                <a:sym typeface="+mn-ea"/>
              </a:rPr>
              <a:t>launched math&amp;</a:t>
            </a:r>
            <a:r>
              <a:rPr lang="en-US" altLang="zh-CN" sz="2400">
                <a:solidFill>
                  <a:srgbClr val="FF0000"/>
                </a:solidFill>
                <a:latin typeface="Gill Sans" panose="020B0502020104020203" charset="0"/>
                <a:cs typeface="Gill Sans" panose="020B0502020104020203" charset="0"/>
                <a:sym typeface="+mn-ea"/>
              </a:rPr>
              <a:t>teaching plugin</a:t>
            </a:r>
            <a:r>
              <a:rPr lang="en-US" altLang="zh-CN" sz="2400">
                <a:latin typeface="Gill Sans" panose="020B0502020104020203" charset="0"/>
                <a:cs typeface="Gill Sans" panose="020B0502020104020203" charset="0"/>
                <a:sym typeface="+mn-ea"/>
              </a:rPr>
              <a:t> and was selected for the Ministry of Education’s </a:t>
            </a:r>
            <a:r>
              <a:rPr lang="en-US" altLang="zh-CN" sz="2400">
                <a:solidFill>
                  <a:srgbClr val="FF0000"/>
                </a:solidFill>
                <a:latin typeface="Gill Sans" panose="020B0502020104020203" charset="0"/>
                <a:cs typeface="Gill Sans" panose="020B0502020104020203" charset="0"/>
                <a:sym typeface="+mn-ea"/>
              </a:rPr>
              <a:t>National Smart Platform AI Model Pilot</a:t>
            </a:r>
            <a:r>
              <a:rPr lang="en-US" altLang="zh-CN" sz="2400">
                <a:latin typeface="Gill Sans" panose="020B0502020104020203" charset="0"/>
                <a:cs typeface="Gill Sans" panose="020B0502020104020203" charset="0"/>
                <a:sym typeface="+mn-ea"/>
              </a:rPr>
              <a:t>.</a:t>
            </a:r>
            <a:endParaRPr lang="en-US" altLang="zh-CN" sz="2400">
              <a:latin typeface="Gill Sans" panose="020B0502020104020203" charset="0"/>
              <a:cs typeface="Gill Sans" panose="020B0502020104020203" charset="0"/>
            </a:endParaRPr>
          </a:p>
          <a:p>
            <a:pPr algn="ctr"/>
            <a:endParaRPr lang="en-US" altLang="zh-CN" sz="2400">
              <a:latin typeface="Gill Sans" panose="020B0502020104020203" charset="0"/>
              <a:cs typeface="Gill Sans" panose="020B0502020104020203" charset="0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t="26095"/>
          <a:stretch>
            <a:fillRect/>
          </a:stretch>
        </p:blipFill>
        <p:spPr>
          <a:xfrm>
            <a:off x="1866265" y="2983865"/>
            <a:ext cx="8459470" cy="37084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rcRect t="18333" b="20194"/>
          <a:stretch>
            <a:fillRect/>
          </a:stretch>
        </p:blipFill>
        <p:spPr>
          <a:xfrm>
            <a:off x="1866265" y="2068830"/>
            <a:ext cx="8459470" cy="9645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944880" y="391160"/>
            <a:ext cx="49142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Project Milestones</a:t>
            </a:r>
            <a:endParaRPr lang="en-US" altLang="zh-CN" sz="3600" dirty="0">
              <a:latin typeface="Gill Sans" panose="020B0502020104020203" charset="0"/>
              <a:ea typeface="黑体" pitchFamily="49" charset="-122"/>
              <a:cs typeface="Gill Sans" panose="020B0502020104020203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1" name="图片 10" descr="6d267a7b-11b3-4dce-bb77-d6c293883c8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7050" y="3599180"/>
            <a:ext cx="4352925" cy="4352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67640" y="1404620"/>
            <a:ext cx="11857355" cy="1106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>
              <a:buFont typeface="Arial" panose="020B0604020202090204" pitchFamily="34" charset="0"/>
              <a:buNone/>
            </a:pPr>
            <a:r>
              <a:rPr lang="en-US" altLang="zh-CN" sz="2200">
                <a:solidFill>
                  <a:schemeClr val="tx1"/>
                </a:solidFill>
                <a:latin typeface="Gill Sans" panose="020B0502020104020203" charset="0"/>
                <a:cs typeface="Gill Sans" panose="020B0502020104020203" charset="0"/>
                <a:sym typeface="+mn-ea"/>
              </a:rPr>
              <a:t>May 2025 – Present: Partnered with </a:t>
            </a:r>
            <a:r>
              <a:rPr lang="en-US" altLang="zh-CN" sz="2200">
                <a:solidFill>
                  <a:srgbClr val="FF0000"/>
                </a:solidFill>
                <a:latin typeface="Gill Sans" panose="020B0502020104020203" charset="0"/>
                <a:cs typeface="Gill Sans" panose="020B0502020104020203" charset="0"/>
                <a:sym typeface="+mn-ea"/>
              </a:rPr>
              <a:t>leading universities </a:t>
            </a:r>
            <a:r>
              <a:rPr lang="en-US" altLang="zh-CN" sz="2200">
                <a:solidFill>
                  <a:schemeClr val="tx1"/>
                </a:solidFill>
                <a:latin typeface="Gill Sans" panose="020B0502020104020203" charset="0"/>
                <a:cs typeface="Gill Sans" panose="020B0502020104020203" charset="0"/>
                <a:sym typeface="+mn-ea"/>
              </a:rPr>
              <a:t>(PKU,  Fuyao University of Science and Technology,  and Zhongguancun Academy),  joined the </a:t>
            </a:r>
            <a:r>
              <a:rPr lang="en-US" altLang="zh-CN" sz="2200">
                <a:solidFill>
                  <a:srgbClr val="FF0000"/>
                </a:solidFill>
                <a:latin typeface="Gill Sans" panose="020B0502020104020203" charset="0"/>
                <a:cs typeface="Gill Sans" panose="020B0502020104020203" charset="0"/>
                <a:sym typeface="+mn-ea"/>
              </a:rPr>
              <a:t>Ministry of Education’s</a:t>
            </a:r>
            <a:r>
              <a:rPr lang="en-US" altLang="zh-CN" sz="2200">
                <a:solidFill>
                  <a:schemeClr val="tx1"/>
                </a:solidFill>
                <a:latin typeface="Gill Sans" panose="020B0502020104020203" charset="0"/>
                <a:cs typeface="Gill Sans" panose="020B0502020104020203" charset="0"/>
                <a:sym typeface="+mn-ea"/>
              </a:rPr>
              <a:t> </a:t>
            </a:r>
            <a:r>
              <a:rPr lang="en-US" altLang="zh-CN" sz="2200">
                <a:solidFill>
                  <a:srgbClr val="FF0000"/>
                </a:solidFill>
                <a:latin typeface="Gill Sans" panose="020B0502020104020203" charset="0"/>
                <a:cs typeface="Gill Sans" panose="020B0502020104020203" charset="0"/>
                <a:sym typeface="+mn-ea"/>
              </a:rPr>
              <a:t>AI Q&amp;A project</a:t>
            </a:r>
            <a:r>
              <a:rPr lang="en-US" altLang="zh-CN" sz="2200">
                <a:solidFill>
                  <a:schemeClr val="tx1"/>
                </a:solidFill>
                <a:latin typeface="Gill Sans" panose="020B0502020104020203" charset="0"/>
                <a:cs typeface="Gill Sans" panose="020B0502020104020203" charset="0"/>
                <a:sym typeface="+mn-ea"/>
              </a:rPr>
              <a:t> and introduced the comprehensive </a:t>
            </a:r>
            <a:r>
              <a:rPr lang="en-US" altLang="zh-CN" sz="2200">
                <a:solidFill>
                  <a:srgbClr val="FF0000"/>
                </a:solidFill>
                <a:latin typeface="Gill Sans" panose="020B0502020104020203" charset="0"/>
                <a:cs typeface="Gill Sans" panose="020B0502020104020203" charset="0"/>
                <a:sym typeface="+mn-ea"/>
              </a:rPr>
              <a:t>AI Knowledge Intelligence Solution</a:t>
            </a:r>
            <a:r>
              <a:rPr lang="en-US" altLang="zh-CN" sz="2200">
                <a:solidFill>
                  <a:schemeClr val="tx1"/>
                </a:solidFill>
                <a:latin typeface="Gill Sans" panose="020B0502020104020203" charset="0"/>
                <a:cs typeface="Gill Sans" panose="020B0502020104020203" charset="0"/>
                <a:sym typeface="+mn-ea"/>
              </a:rPr>
              <a:t> (AKIS)</a:t>
            </a:r>
            <a:endParaRPr lang="en-US" altLang="zh-CN" sz="2200">
              <a:solidFill>
                <a:schemeClr val="tx1"/>
              </a:solidFill>
              <a:latin typeface="Gill Sans" panose="020B0502020104020203" charset="0"/>
              <a:cs typeface="Gill Sans" panose="020B0502020104020203" charset="0"/>
              <a:sym typeface="+mn-ea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3220" y="2879725"/>
            <a:ext cx="4679950" cy="210375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310" y="2807335"/>
            <a:ext cx="3783965" cy="105664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4780" y="4091940"/>
            <a:ext cx="4904105" cy="1344295"/>
          </a:xfrm>
          <a:prstGeom prst="rect">
            <a:avLst/>
          </a:prstGeom>
        </p:spPr>
      </p:pic>
      <p:pic>
        <p:nvPicPr>
          <p:cNvPr id="17" name="图片 16"/>
          <p:cNvPicPr/>
          <p:nvPr/>
        </p:nvPicPr>
        <p:blipFill>
          <a:blip r:embed="rId5"/>
          <a:stretch>
            <a:fillRect/>
          </a:stretch>
        </p:blipFill>
        <p:spPr>
          <a:xfrm>
            <a:off x="2131695" y="5664200"/>
            <a:ext cx="3783965" cy="9842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944880" y="474980"/>
            <a:ext cx="62363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Early Practice of PKU</a:t>
            </a:r>
            <a:r>
              <a:rPr lang="en-US" altLang="zh-CN" sz="36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Quest</a:t>
            </a:r>
            <a:endParaRPr lang="en-US" altLang="zh-CN" sz="3600" dirty="0">
              <a:latin typeface="Gill Sans" panose="020B0502020104020203" charset="0"/>
              <a:ea typeface="黑体" pitchFamily="49" charset="-122"/>
              <a:cs typeface="Gill Sans" panose="020B0502020104020203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19760" y="5772150"/>
            <a:ext cx="10527665" cy="829945"/>
          </a:xfrm>
          <a:prstGeom prst="rect">
            <a:avLst/>
          </a:prstGeom>
        </p:spPr>
        <p:txBody>
          <a:bodyPr wrap="square">
            <a:spAutoFit/>
          </a:bodyPr>
          <a:p>
            <a:pPr marL="342900" indent="-342900">
              <a:buFont typeface="Wingdings" panose="05000000000000000000" charset="0"/>
              <a:buChar char=""/>
            </a:pPr>
            <a:r>
              <a:rPr lang="en-US" altLang="zh-CN" sz="2400">
                <a:latin typeface="Gill Sans" panose="020B0502020104020203" charset="0"/>
                <a:cs typeface="Gill Sans" panose="020B0502020104020203" charset="0"/>
              </a:rPr>
              <a:t>For teachers: </a:t>
            </a:r>
            <a:r>
              <a:rPr lang="en-US" altLang="zh-CN" sz="2400">
                <a:solidFill>
                  <a:srgbClr val="FF0000"/>
                </a:solidFill>
                <a:latin typeface="Gill Sans" panose="020B0502020104020203" charset="0"/>
                <a:cs typeface="Gill Sans" panose="020B0502020104020203" charset="0"/>
              </a:rPr>
              <a:t>AI teaching tools</a:t>
            </a:r>
            <a:r>
              <a:rPr lang="en-US" altLang="zh-CN" sz="2400">
                <a:latin typeface="Gill Sans" panose="020B0502020104020203" charset="0"/>
                <a:cs typeface="Gill Sans" panose="020B0502020104020203" charset="0"/>
              </a:rPr>
              <a:t> for syllabus design and question generation. </a:t>
            </a:r>
            <a:endParaRPr lang="en-US" altLang="zh-CN" sz="2400">
              <a:latin typeface="Gill Sans" panose="020B0502020104020203" charset="0"/>
              <a:cs typeface="Gill Sans" panose="020B0502020104020203" charset="0"/>
            </a:endParaRPr>
          </a:p>
          <a:p>
            <a:pPr marL="342900" indent="-342900">
              <a:buFont typeface="Wingdings" panose="05000000000000000000" charset="0"/>
              <a:buChar char=""/>
            </a:pPr>
            <a:r>
              <a:rPr lang="en-US" altLang="zh-CN" sz="2400">
                <a:latin typeface="Gill Sans" panose="020B0502020104020203" charset="0"/>
                <a:cs typeface="Gill Sans" panose="020B0502020104020203" charset="0"/>
              </a:rPr>
              <a:t>For students: </a:t>
            </a:r>
            <a:r>
              <a:rPr lang="en-US" altLang="zh-CN" sz="2400">
                <a:solidFill>
                  <a:srgbClr val="FF0000"/>
                </a:solidFill>
                <a:latin typeface="Gill Sans" panose="020B0502020104020203" charset="0"/>
                <a:cs typeface="Gill Sans" panose="020B0502020104020203" charset="0"/>
              </a:rPr>
              <a:t>Knowledge-base</a:t>
            </a:r>
            <a:r>
              <a:rPr lang="en-US" altLang="zh-CN" sz="2400">
                <a:latin typeface="Gill Sans" panose="020B0502020104020203" charset="0"/>
                <a:cs typeface="Gill Sans" panose="020B0502020104020203" charset="0"/>
              </a:rPr>
              <a:t> Q&amp;A based on lecture notes</a:t>
            </a:r>
            <a:endParaRPr lang="en-US" altLang="zh-CN" sz="2400">
              <a:latin typeface="Gill Sans" panose="020B0502020104020203" charset="0"/>
              <a:cs typeface="Gill Sans" panose="020B0502020104020203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03910" y="1266825"/>
            <a:ext cx="107346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570" y="1201420"/>
            <a:ext cx="10036810" cy="47142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953686" y="260773"/>
            <a:ext cx="883056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From Knowledge-base </a:t>
            </a:r>
            <a:r>
              <a:rPr lang="en-US" altLang="zh-CN" sz="36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Chat </a:t>
            </a:r>
            <a:br>
              <a:rPr lang="en-US" altLang="zh-CN" sz="36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</a:br>
            <a:r>
              <a:rPr lang="en-US" altLang="zh-CN" sz="36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to Subject-specific AI Agents</a:t>
            </a:r>
            <a:endParaRPr lang="en-US" altLang="zh-CN" sz="3600" b="1" dirty="0">
              <a:latin typeface="黑体" pitchFamily="49" charset="-122"/>
              <a:ea typeface="黑体" pitchFamily="49" charset="-122"/>
              <a:cs typeface="字魂105号-简雅黑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2118" y="2982315"/>
            <a:ext cx="3289300" cy="165100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475615" y="3164205"/>
            <a:ext cx="5080000" cy="1968500"/>
            <a:chOff x="-919" y="5147"/>
            <a:chExt cx="8000" cy="3100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9" y="5147"/>
              <a:ext cx="5223" cy="2027"/>
            </a:xfrm>
            <a:prstGeom prst="rect">
              <a:avLst/>
            </a:prstGeom>
          </p:spPr>
        </p:pic>
        <p:sp>
          <p:nvSpPr>
            <p:cNvPr id="23" name="文本框 22"/>
            <p:cNvSpPr txBox="1"/>
            <p:nvPr/>
          </p:nvSpPr>
          <p:spPr>
            <a:xfrm>
              <a:off x="2933" y="6451"/>
              <a:ext cx="2232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b="1" dirty="0">
                  <a:latin typeface="Gill Sans" panose="020B0502020104020203" charset="0"/>
                  <a:ea typeface="黑体" pitchFamily="49" charset="-122"/>
                  <a:cs typeface="Gill Sans" panose="020B0502020104020203" charset="0"/>
                </a:rPr>
                <a:t>PKUQuest</a:t>
              </a:r>
              <a:endParaRPr kumimoji="1" lang="en-US" altLang="zh-CN" b="1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-919" y="7231"/>
              <a:ext cx="8000" cy="1016"/>
            </a:xfrm>
            <a:prstGeom prst="rect">
              <a:avLst/>
            </a:prstGeom>
          </p:spPr>
          <p:txBody>
            <a:bodyPr>
              <a:spAutoFit/>
            </a:bodyPr>
            <a:p>
              <a:pPr algn="ctr">
                <a:buClrTx/>
                <a:buSzTx/>
                <a:buNone/>
              </a:pPr>
              <a:r>
                <a:rPr kumimoji="1" lang="en-US" altLang="zh-CN" sz="1800" dirty="0">
                  <a:latin typeface="Gill Sans" panose="020B0502020104020203" charset="0"/>
                  <a:ea typeface="黑体" pitchFamily="49" charset="-122"/>
                  <a:cs typeface="Gill Sans" panose="020B0502020104020203" charset="0"/>
                </a:rPr>
                <a:t>LLM-based AI teaching platform</a:t>
              </a:r>
              <a:endParaRPr kumimoji="1" lang="en-US" altLang="zh-CN" sz="18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endParaRPr>
            </a:p>
            <a:p>
              <a:pPr algn="ctr">
                <a:buClrTx/>
                <a:buSzTx/>
                <a:buNone/>
              </a:pPr>
              <a:r>
                <a:rPr kumimoji="1" lang="en-US" altLang="zh-CN" sz="1800" dirty="0">
                  <a:latin typeface="Gill Sans" panose="020B0502020104020203" charset="0"/>
                  <a:ea typeface="黑体" pitchFamily="49" charset="-122"/>
                  <a:cs typeface="Gill Sans" panose="020B0502020104020203" charset="0"/>
                </a:rPr>
                <a:t> (knowledge-base chat)</a:t>
              </a:r>
              <a:endParaRPr kumimoji="1" lang="en-US" altLang="zh-CN" sz="18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7221855" y="4556125"/>
            <a:ext cx="3336290" cy="1014730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en-US" altLang="zh-CN" sz="2000">
                <a:latin typeface="Gill Sans" panose="020B0502020104020203" charset="0"/>
                <a:cs typeface="Gill Sans" panose="020B0502020104020203" charset="0"/>
              </a:rPr>
              <a:t>Heuristic, interactive tool</a:t>
            </a:r>
            <a:endParaRPr lang="en-US" altLang="zh-CN" sz="2000">
              <a:latin typeface="Gill Sans" panose="020B0502020104020203" charset="0"/>
              <a:cs typeface="Gill Sans" panose="020B0502020104020203" charset="0"/>
            </a:endParaRPr>
          </a:p>
          <a:p>
            <a:pPr algn="ctr"/>
            <a:r>
              <a:rPr lang="en-US" altLang="zh-CN" sz="2000">
                <a:latin typeface="Gill Sans" panose="020B0502020104020203" charset="0"/>
                <a:cs typeface="Gill Sans" panose="020B0502020104020203" charset="0"/>
              </a:rPr>
              <a:t>for textbook exercises</a:t>
            </a:r>
            <a:endParaRPr lang="en-US" altLang="zh-CN" sz="2000">
              <a:latin typeface="Gill Sans" panose="020B0502020104020203" charset="0"/>
              <a:cs typeface="Gill Sans" panose="020B0502020104020203" charset="0"/>
            </a:endParaRPr>
          </a:p>
          <a:p>
            <a:pPr algn="ctr"/>
            <a:r>
              <a:rPr lang="en-US" altLang="zh-CN" sz="2000">
                <a:latin typeface="Gill Sans" panose="020B0502020104020203" charset="0"/>
                <a:cs typeface="Gill Sans" panose="020B0502020104020203" charset="0"/>
              </a:rPr>
              <a:t>(Socratic, step-guided)</a:t>
            </a:r>
            <a:endParaRPr lang="en-US" altLang="zh-CN" sz="2000">
              <a:latin typeface="Gill Sans" panose="020B0502020104020203" charset="0"/>
              <a:cs typeface="Gill Sans" panose="020B0502020104020203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lum contrast="54000"/>
          </a:blip>
          <a:stretch>
            <a:fillRect/>
          </a:stretch>
        </p:blipFill>
        <p:spPr>
          <a:xfrm>
            <a:off x="8779510" y="3945255"/>
            <a:ext cx="1604010" cy="415290"/>
          </a:xfrm>
          <a:prstGeom prst="rect">
            <a:avLst/>
          </a:prstGeom>
        </p:spPr>
      </p:pic>
      <p:cxnSp>
        <p:nvCxnSpPr>
          <p:cNvPr id="9" name="直接箭头连接符 8"/>
          <p:cNvCxnSpPr>
            <a:stCxn id="8" idx="3"/>
            <a:endCxn id="19" idx="1"/>
          </p:cNvCxnSpPr>
          <p:nvPr/>
        </p:nvCxnSpPr>
        <p:spPr>
          <a:xfrm>
            <a:off x="4724400" y="3808095"/>
            <a:ext cx="2497455" cy="0"/>
          </a:xfrm>
          <a:prstGeom prst="straightConnector1">
            <a:avLst/>
          </a:prstGeom>
          <a:ln w="127000"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4854877" y="2982350"/>
            <a:ext cx="19227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>
              <a:buClrTx/>
              <a:buSzTx/>
              <a:buNone/>
            </a:pPr>
            <a:r>
              <a:rPr kumimoji="1" lang="en-US" altLang="zh-CN" sz="18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Evolves from </a:t>
            </a:r>
            <a:endParaRPr kumimoji="1" lang="en-US" altLang="zh-CN" sz="1800" dirty="0">
              <a:latin typeface="Gill Sans" panose="020B0502020104020203" charset="0"/>
              <a:ea typeface="黑体" pitchFamily="49" charset="-122"/>
              <a:cs typeface="Gill Sans" panose="020B0502020104020203" charset="0"/>
            </a:endParaRPr>
          </a:p>
          <a:p>
            <a:pPr algn="ctr">
              <a:buClrTx/>
              <a:buSzTx/>
              <a:buNone/>
            </a:pPr>
            <a:r>
              <a:rPr kumimoji="1" lang="en-US" altLang="zh-CN" sz="18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student feedback</a:t>
            </a:r>
            <a:endParaRPr kumimoji="1" lang="en-US" altLang="zh-CN" sz="1800" dirty="0">
              <a:latin typeface="Gill Sans" panose="020B0502020104020203" charset="0"/>
              <a:ea typeface="黑体" pitchFamily="49" charset="-122"/>
              <a:cs typeface="Gill Sans" panose="020B0502020104020203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993056" y="462703"/>
            <a:ext cx="88305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</a:rPr>
              <a:t>Math </a:t>
            </a:r>
            <a:r>
              <a:rPr lang="en-US" altLang="zh-CN" sz="3600" dirty="0">
                <a:latin typeface="Gill Sans" panose="020B0502020104020203" charset="0"/>
                <a:ea typeface="黑体" pitchFamily="49" charset="-122"/>
                <a:cs typeface="Gill Sans" panose="020B0502020104020203" charset="0"/>
                <a:sym typeface="+mn-ea"/>
              </a:rPr>
              <a:t>Tutor</a:t>
            </a:r>
            <a:endParaRPr lang="en-US" altLang="zh-CN" sz="3600" dirty="0">
              <a:latin typeface="Gill Sans" panose="020B0502020104020203" charset="0"/>
              <a:ea typeface="黑体" pitchFamily="49" charset="-122"/>
              <a:cs typeface="Gill Sans" panose="020B0502020104020203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62703"/>
            <a:ext cx="794456" cy="738664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444" y="545564"/>
            <a:ext cx="1836080" cy="51254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V="1">
            <a:off x="7529454" y="6772905"/>
            <a:ext cx="4682001" cy="128741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140" y="1161415"/>
            <a:ext cx="10212070" cy="55079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DIAGRAM_VIRTUALLY_FRAME" val="{&quot;height&quot;:279.9,&quot;left&quot;:48.9,&quot;top&quot;:95.95,&quot;width&quot;:937.1585039370078}"/>
</p:tagLst>
</file>

<file path=ppt/tags/tag2.xml><?xml version="1.0" encoding="utf-8"?>
<p:tagLst xmlns:p="http://schemas.openxmlformats.org/presentationml/2006/main">
  <p:tag name="KSO_WM_DIAGRAM_VIRTUALLY_FRAME" val="{&quot;height&quot;:279.9,&quot;left&quot;:48.9,&quot;top&quot;:95.95,&quot;width&quot;:937.1585039370078}"/>
</p:tagLst>
</file>

<file path=ppt/tags/tag3.xml><?xml version="1.0" encoding="utf-8"?>
<p:tagLst xmlns:p="http://schemas.openxmlformats.org/presentationml/2006/main">
  <p:tag name="KSO_WM_DIAGRAM_VIRTUALLY_FRAME" val="{&quot;height&quot;:279.9,&quot;left&quot;:48.9,&quot;top&quot;:95.95,&quot;width&quot;:937.1585039370078}"/>
</p:tagLst>
</file>

<file path=ppt/tags/tag4.xml><?xml version="1.0" encoding="utf-8"?>
<p:tagLst xmlns:p="http://schemas.openxmlformats.org/presentationml/2006/main">
  <p:tag name="KSO_WM_DIAGRAM_VIRTUALLY_FRAME" val="{&quot;height&quot;:279.9,&quot;left&quot;:48.9,&quot;top&quot;:95.95,&quot;width&quot;:937.1585039370078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3420</Words>
  <Application>WPS 演示</Application>
  <PresentationFormat>宽屏</PresentationFormat>
  <Paragraphs>125</Paragraphs>
  <Slides>17</Slides>
  <Notes>1</Notes>
  <HiddenSlides>0</HiddenSlides>
  <MMClips>3</MMClips>
  <ScaleCrop>false</ScaleCrop>
  <HeadingPairs>
    <vt:vector size="6" baseType="variant">
      <vt:variant>
        <vt:lpstr>已用的字体</vt:lpstr>
      </vt:variant>
      <vt:variant>
        <vt:i4>27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46" baseType="lpstr">
      <vt:lpstr>Arial</vt:lpstr>
      <vt:lpstr>宋体</vt:lpstr>
      <vt:lpstr>Wingdings</vt:lpstr>
      <vt:lpstr>思源黑体 CN Light</vt:lpstr>
      <vt:lpstr>Gill Sans</vt:lpstr>
      <vt:lpstr>仿宋</vt:lpstr>
      <vt:lpstr>FZCuHeiSongS-B-GB</vt:lpstr>
      <vt:lpstr>字魂105号-简雅黑</vt:lpstr>
      <vt:lpstr>汉仪中黑KW</vt:lpstr>
      <vt:lpstr>黑体</vt:lpstr>
      <vt:lpstr>微软雅黑</vt:lpstr>
      <vt:lpstr>Wingdings</vt:lpstr>
      <vt:lpstr>汉仪旗黑-55简</vt:lpstr>
      <vt:lpstr>宋体</vt:lpstr>
      <vt:lpstr>汉仪书宋二KW</vt:lpstr>
      <vt:lpstr>Arial Unicode MS</vt:lpstr>
      <vt:lpstr>等线 Light</vt:lpstr>
      <vt:lpstr>等线</vt:lpstr>
      <vt:lpstr>Calibri</vt:lpstr>
      <vt:lpstr>Helvetica Neue</vt:lpstr>
      <vt:lpstr>仿宋</vt:lpstr>
      <vt:lpstr>字魂105号-简雅黑</vt:lpstr>
      <vt:lpstr>微软雅黑</vt:lpstr>
      <vt:lpstr>思源黑体 CN Light</vt:lpstr>
      <vt:lpstr>汉仪旗黑-55简</vt:lpstr>
      <vt:lpstr>黑体</vt:lpstr>
      <vt:lpstr>Apple Color Emoji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北京大学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北大PPT模版（红色）</dc:title>
  <dc:creator>刘钊 城环20博</dc:creator>
  <cp:lastModifiedBy>WPS_1623725167</cp:lastModifiedBy>
  <cp:revision>80</cp:revision>
  <cp:lastPrinted>2025-09-11T14:38:27Z</cp:lastPrinted>
  <dcterms:created xsi:type="dcterms:W3CDTF">2025-09-11T14:38:27Z</dcterms:created>
  <dcterms:modified xsi:type="dcterms:W3CDTF">2025-09-11T14:38:27Z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65611354B3D7F24EE2DEC268F207C28E_43</vt:lpwstr>
  </property>
  <property fmtid="{D5CDD505-2E9C-101B-9397-08002B2CF9AE}" pid="3" name="KSOProductBuildVer">
    <vt:lpwstr>2052-12.1.22522.22522</vt:lpwstr>
  </property>
</Properties>
</file>

<file path=docProps/thumbnail.jpeg>
</file>